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 id="2147483684" r:id="rId6"/>
    <p:sldMasterId id="2147483692" r:id="rId7"/>
  </p:sldMasterIdLst>
  <p:notesMasterIdLst>
    <p:notesMasterId r:id="rId61"/>
  </p:notesMasterIdLst>
  <p:sldIdLst>
    <p:sldId id="258" r:id="rId8"/>
    <p:sldId id="568" r:id="rId9"/>
    <p:sldId id="589" r:id="rId10"/>
    <p:sldId id="265" r:id="rId11"/>
    <p:sldId id="261" r:id="rId12"/>
    <p:sldId id="563" r:id="rId13"/>
    <p:sldId id="565" r:id="rId14"/>
    <p:sldId id="566" r:id="rId15"/>
    <p:sldId id="567" r:id="rId16"/>
    <p:sldId id="590" r:id="rId17"/>
    <p:sldId id="572" r:id="rId18"/>
    <p:sldId id="359" r:id="rId19"/>
    <p:sldId id="327" r:id="rId20"/>
    <p:sldId id="576" r:id="rId21"/>
    <p:sldId id="427" r:id="rId22"/>
    <p:sldId id="433" r:id="rId23"/>
    <p:sldId id="439" r:id="rId24"/>
    <p:sldId id="444" r:id="rId25"/>
    <p:sldId id="449" r:id="rId26"/>
    <p:sldId id="458" r:id="rId27"/>
    <p:sldId id="463" r:id="rId28"/>
    <p:sldId id="579" r:id="rId29"/>
    <p:sldId id="468" r:id="rId30"/>
    <p:sldId id="476" r:id="rId31"/>
    <p:sldId id="583" r:id="rId32"/>
    <p:sldId id="499" r:id="rId33"/>
    <p:sldId id="501" r:id="rId34"/>
    <p:sldId id="581" r:id="rId35"/>
    <p:sldId id="332" r:id="rId36"/>
    <p:sldId id="268" r:id="rId37"/>
    <p:sldId id="269" r:id="rId38"/>
    <p:sldId id="355" r:id="rId39"/>
    <p:sldId id="353" r:id="rId40"/>
    <p:sldId id="507" r:id="rId41"/>
    <p:sldId id="484" r:id="rId42"/>
    <p:sldId id="485" r:id="rId43"/>
    <p:sldId id="486" r:id="rId44"/>
    <p:sldId id="404" r:id="rId45"/>
    <p:sldId id="277" r:id="rId46"/>
    <p:sldId id="588" r:id="rId47"/>
    <p:sldId id="406" r:id="rId48"/>
    <p:sldId id="415" r:id="rId49"/>
    <p:sldId id="416" r:id="rId50"/>
    <p:sldId id="417" r:id="rId51"/>
    <p:sldId id="418" r:id="rId52"/>
    <p:sldId id="419" r:id="rId53"/>
    <p:sldId id="420" r:id="rId54"/>
    <p:sldId id="421" r:id="rId55"/>
    <p:sldId id="422" r:id="rId56"/>
    <p:sldId id="591" r:id="rId57"/>
    <p:sldId id="487" r:id="rId58"/>
    <p:sldId id="423" r:id="rId59"/>
    <p:sldId id="29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0D"/>
    <a:srgbClr val="E306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08DA10-38D0-F3F0-B01A-BE034237A884}" v="45" dt="2024-09-12T15:44:35.1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128" autoAdjust="0"/>
  </p:normalViewPr>
  <p:slideViewPr>
    <p:cSldViewPr snapToGrid="0">
      <p:cViewPr varScale="1">
        <p:scale>
          <a:sx n="73" d="100"/>
          <a:sy n="73" d="100"/>
        </p:scale>
        <p:origin x="191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d Jensen" userId="f7d16cea-b58d-428f-bd45-b756e480a275" providerId="ADAL" clId="{5992CC3D-4A6D-4750-ADF8-2732D4B951A1}"/>
    <pc:docChg chg="custSel modSld">
      <pc:chgData name="Ted Jensen" userId="f7d16cea-b58d-428f-bd45-b756e480a275" providerId="ADAL" clId="{5992CC3D-4A6D-4750-ADF8-2732D4B951A1}" dt="2024-09-12T15:46:35.031" v="1485" actId="20577"/>
      <pc:docMkLst>
        <pc:docMk/>
      </pc:docMkLst>
      <pc:sldChg chg="modSp mod modNotes">
        <pc:chgData name="Ted Jensen" userId="f7d16cea-b58d-428f-bd45-b756e480a275" providerId="ADAL" clId="{5992CC3D-4A6D-4750-ADF8-2732D4B951A1}" dt="2024-09-12T10:28:21.417" v="8"/>
        <pc:sldMkLst>
          <pc:docMk/>
          <pc:sldMk cId="3020261930" sldId="258"/>
        </pc:sldMkLst>
        <pc:spChg chg="mod">
          <ac:chgData name="Ted Jensen" userId="f7d16cea-b58d-428f-bd45-b756e480a275" providerId="ADAL" clId="{5992CC3D-4A6D-4750-ADF8-2732D4B951A1}" dt="2024-09-12T10:22:54.419" v="0" actId="20577"/>
          <ac:spMkLst>
            <pc:docMk/>
            <pc:sldMk cId="3020261930" sldId="258"/>
            <ac:spMk id="5" creationId="{9DA4A660-F891-49A5-A987-AFE51C820FC1}"/>
          </ac:spMkLst>
        </pc:spChg>
      </pc:sldChg>
      <pc:sldChg chg="modSp">
        <pc:chgData name="Ted Jensen" userId="f7d16cea-b58d-428f-bd45-b756e480a275" providerId="ADAL" clId="{5992CC3D-4A6D-4750-ADF8-2732D4B951A1}" dt="2024-09-12T10:23:16.199" v="4" actId="20577"/>
        <pc:sldMkLst>
          <pc:docMk/>
          <pc:sldMk cId="198124587" sldId="261"/>
        </pc:sldMkLst>
        <pc:spChg chg="mod">
          <ac:chgData name="Ted Jensen" userId="f7d16cea-b58d-428f-bd45-b756e480a275" providerId="ADAL" clId="{5992CC3D-4A6D-4750-ADF8-2732D4B951A1}" dt="2024-09-12T10:23:16.199" v="4" actId="20577"/>
          <ac:spMkLst>
            <pc:docMk/>
            <pc:sldMk cId="198124587" sldId="261"/>
            <ac:spMk id="8" creationId="{B2589964-E7D2-44D6-AA47-62A88E690880}"/>
          </ac:spMkLst>
        </pc:spChg>
      </pc:sldChg>
      <pc:sldChg chg="modSp mod modNotesTx">
        <pc:chgData name="Ted Jensen" userId="f7d16cea-b58d-428f-bd45-b756e480a275" providerId="ADAL" clId="{5992CC3D-4A6D-4750-ADF8-2732D4B951A1}" dt="2024-09-12T11:00:03.438" v="848" actId="14100"/>
        <pc:sldMkLst>
          <pc:docMk/>
          <pc:sldMk cId="207788003" sldId="277"/>
        </pc:sldMkLst>
        <pc:spChg chg="mod">
          <ac:chgData name="Ted Jensen" userId="f7d16cea-b58d-428f-bd45-b756e480a275" providerId="ADAL" clId="{5992CC3D-4A6D-4750-ADF8-2732D4B951A1}" dt="2024-09-12T11:00:03.438" v="848" actId="14100"/>
          <ac:spMkLst>
            <pc:docMk/>
            <pc:sldMk cId="207788003" sldId="277"/>
            <ac:spMk id="4" creationId="{00000000-0000-0000-0000-000000000000}"/>
          </ac:spMkLst>
        </pc:spChg>
      </pc:sldChg>
      <pc:sldChg chg="modSp modNotesTx">
        <pc:chgData name="Ted Jensen" userId="f7d16cea-b58d-428f-bd45-b756e480a275" providerId="ADAL" clId="{5992CC3D-4A6D-4750-ADF8-2732D4B951A1}" dt="2024-09-12T10:55:58.547" v="613" actId="20577"/>
        <pc:sldMkLst>
          <pc:docMk/>
          <pc:sldMk cId="3833153376" sldId="327"/>
        </pc:sldMkLst>
        <pc:spChg chg="mod">
          <ac:chgData name="Ted Jensen" userId="f7d16cea-b58d-428f-bd45-b756e480a275" providerId="ADAL" clId="{5992CC3D-4A6D-4750-ADF8-2732D4B951A1}" dt="2024-09-12T10:32:57.011" v="135" actId="20577"/>
          <ac:spMkLst>
            <pc:docMk/>
            <pc:sldMk cId="3833153376" sldId="327"/>
            <ac:spMk id="3" creationId="{00000000-0000-0000-0000-000000000000}"/>
          </ac:spMkLst>
        </pc:spChg>
      </pc:sldChg>
      <pc:sldChg chg="modSp mod modNotesTx">
        <pc:chgData name="Ted Jensen" userId="f7d16cea-b58d-428f-bd45-b756e480a275" providerId="ADAL" clId="{5992CC3D-4A6D-4750-ADF8-2732D4B951A1}" dt="2024-09-12T10:57:57.888" v="828" actId="313"/>
        <pc:sldMkLst>
          <pc:docMk/>
          <pc:sldMk cId="1373271534" sldId="332"/>
        </pc:sldMkLst>
        <pc:spChg chg="mod">
          <ac:chgData name="Ted Jensen" userId="f7d16cea-b58d-428f-bd45-b756e480a275" providerId="ADAL" clId="{5992CC3D-4A6D-4750-ADF8-2732D4B951A1}" dt="2024-09-12T10:45:18.511" v="269" actId="313"/>
          <ac:spMkLst>
            <pc:docMk/>
            <pc:sldMk cId="1373271534" sldId="332"/>
            <ac:spMk id="2" creationId="{00000000-0000-0000-0000-000000000000}"/>
          </ac:spMkLst>
        </pc:spChg>
      </pc:sldChg>
      <pc:sldChg chg="modSp mod modNotesTx">
        <pc:chgData name="Ted Jensen" userId="f7d16cea-b58d-428f-bd45-b756e480a275" providerId="ADAL" clId="{5992CC3D-4A6D-4750-ADF8-2732D4B951A1}" dt="2024-09-12T10:54:11.925" v="326" actId="20577"/>
        <pc:sldMkLst>
          <pc:docMk/>
          <pc:sldMk cId="3504182661" sldId="359"/>
        </pc:sldMkLst>
        <pc:spChg chg="mod">
          <ac:chgData name="Ted Jensen" userId="f7d16cea-b58d-428f-bd45-b756e480a275" providerId="ADAL" clId="{5992CC3D-4A6D-4750-ADF8-2732D4B951A1}" dt="2024-09-12T10:31:39.584" v="78" actId="20577"/>
          <ac:spMkLst>
            <pc:docMk/>
            <pc:sldMk cId="3504182661" sldId="359"/>
            <ac:spMk id="4" creationId="{00000000-0000-0000-0000-000000000000}"/>
          </ac:spMkLst>
        </pc:spChg>
      </pc:sldChg>
      <pc:sldChg chg="modNotesTx">
        <pc:chgData name="Ted Jensen" userId="f7d16cea-b58d-428f-bd45-b756e480a275" providerId="ADAL" clId="{5992CC3D-4A6D-4750-ADF8-2732D4B951A1}" dt="2024-09-12T10:59:40.357" v="831" actId="5793"/>
        <pc:sldMkLst>
          <pc:docMk/>
          <pc:sldMk cId="2387723522" sldId="404"/>
        </pc:sldMkLst>
      </pc:sldChg>
      <pc:sldChg chg="addSp modSp mod modNotes">
        <pc:chgData name="Ted Jensen" userId="f7d16cea-b58d-428f-bd45-b756e480a275" providerId="ADAL" clId="{5992CC3D-4A6D-4750-ADF8-2732D4B951A1}" dt="2024-09-12T10:37:35.134" v="181" actId="1035"/>
        <pc:sldMkLst>
          <pc:docMk/>
          <pc:sldMk cId="3304005584" sldId="406"/>
        </pc:sldMkLst>
        <pc:spChg chg="add mod">
          <ac:chgData name="Ted Jensen" userId="f7d16cea-b58d-428f-bd45-b756e480a275" providerId="ADAL" clId="{5992CC3D-4A6D-4750-ADF8-2732D4B951A1}" dt="2024-09-12T10:37:35.134" v="181" actId="1035"/>
          <ac:spMkLst>
            <pc:docMk/>
            <pc:sldMk cId="3304005584" sldId="406"/>
            <ac:spMk id="2" creationId="{B3DBABB9-BB85-2BA4-3CEC-70960497ACCD}"/>
          </ac:spMkLst>
        </pc:spChg>
      </pc:sldChg>
      <pc:sldChg chg="modNotesTx">
        <pc:chgData name="Ted Jensen" userId="f7d16cea-b58d-428f-bd45-b756e480a275" providerId="ADAL" clId="{5992CC3D-4A6D-4750-ADF8-2732D4B951A1}" dt="2024-09-12T11:01:00.459" v="873" actId="20577"/>
        <pc:sldMkLst>
          <pc:docMk/>
          <pc:sldMk cId="3614125950" sldId="415"/>
        </pc:sldMkLst>
      </pc:sldChg>
      <pc:sldChg chg="modNotesTx">
        <pc:chgData name="Ted Jensen" userId="f7d16cea-b58d-428f-bd45-b756e480a275" providerId="ADAL" clId="{5992CC3D-4A6D-4750-ADF8-2732D4B951A1}" dt="2024-09-12T11:06:44.071" v="1228" actId="20577"/>
        <pc:sldMkLst>
          <pc:docMk/>
          <pc:sldMk cId="337059681" sldId="418"/>
        </pc:sldMkLst>
      </pc:sldChg>
      <pc:sldChg chg="modSp mod">
        <pc:chgData name="Ted Jensen" userId="f7d16cea-b58d-428f-bd45-b756e480a275" providerId="ADAL" clId="{5992CC3D-4A6D-4750-ADF8-2732D4B951A1}" dt="2024-09-12T10:38:48.195" v="182" actId="6549"/>
        <pc:sldMkLst>
          <pc:docMk/>
          <pc:sldMk cId="851861934" sldId="419"/>
        </pc:sldMkLst>
        <pc:spChg chg="mod">
          <ac:chgData name="Ted Jensen" userId="f7d16cea-b58d-428f-bd45-b756e480a275" providerId="ADAL" clId="{5992CC3D-4A6D-4750-ADF8-2732D4B951A1}" dt="2024-09-12T10:38:48.195" v="182" actId="6549"/>
          <ac:spMkLst>
            <pc:docMk/>
            <pc:sldMk cId="851861934" sldId="419"/>
            <ac:spMk id="3" creationId="{00000000-0000-0000-0000-000000000000}"/>
          </ac:spMkLst>
        </pc:spChg>
      </pc:sldChg>
      <pc:sldChg chg="modSp mod modNotesTx">
        <pc:chgData name="Ted Jensen" userId="f7d16cea-b58d-428f-bd45-b756e480a275" providerId="ADAL" clId="{5992CC3D-4A6D-4750-ADF8-2732D4B951A1}" dt="2024-09-12T11:08:31.103" v="1411"/>
        <pc:sldMkLst>
          <pc:docMk/>
          <pc:sldMk cId="2792968019" sldId="423"/>
        </pc:sldMkLst>
        <pc:spChg chg="mod">
          <ac:chgData name="Ted Jensen" userId="f7d16cea-b58d-428f-bd45-b756e480a275" providerId="ADAL" clId="{5992CC3D-4A6D-4750-ADF8-2732D4B951A1}" dt="2024-09-12T10:39:32.241" v="198" actId="20577"/>
          <ac:spMkLst>
            <pc:docMk/>
            <pc:sldMk cId="2792968019" sldId="423"/>
            <ac:spMk id="4" creationId="{00000000-0000-0000-0000-000000000000}"/>
          </ac:spMkLst>
        </pc:spChg>
      </pc:sldChg>
      <pc:sldChg chg="modNotesTx">
        <pc:chgData name="Ted Jensen" userId="f7d16cea-b58d-428f-bd45-b756e480a275" providerId="ADAL" clId="{5992CC3D-4A6D-4750-ADF8-2732D4B951A1}" dt="2024-09-12T10:59:00.057" v="829" actId="20577"/>
        <pc:sldMkLst>
          <pc:docMk/>
          <pc:sldMk cId="4149474067" sldId="485"/>
        </pc:sldMkLst>
      </pc:sldChg>
      <pc:sldChg chg="addSp modSp mod modAnim">
        <pc:chgData name="Ted Jensen" userId="f7d16cea-b58d-428f-bd45-b756e480a275" providerId="ADAL" clId="{5992CC3D-4A6D-4750-ADF8-2732D4B951A1}" dt="2024-09-12T10:48:47.070" v="279" actId="164"/>
        <pc:sldMkLst>
          <pc:docMk/>
          <pc:sldMk cId="1245267938" sldId="486"/>
        </pc:sldMkLst>
        <pc:spChg chg="mod">
          <ac:chgData name="Ted Jensen" userId="f7d16cea-b58d-428f-bd45-b756e480a275" providerId="ADAL" clId="{5992CC3D-4A6D-4750-ADF8-2732D4B951A1}" dt="2024-09-12T10:48:47.070" v="279" actId="164"/>
          <ac:spMkLst>
            <pc:docMk/>
            <pc:sldMk cId="1245267938" sldId="486"/>
            <ac:spMk id="74" creationId="{00000000-0000-0000-0000-000000000000}"/>
          </ac:spMkLst>
        </pc:spChg>
        <pc:spChg chg="mod">
          <ac:chgData name="Ted Jensen" userId="f7d16cea-b58d-428f-bd45-b756e480a275" providerId="ADAL" clId="{5992CC3D-4A6D-4750-ADF8-2732D4B951A1}" dt="2024-09-12T10:48:47.070" v="279" actId="164"/>
          <ac:spMkLst>
            <pc:docMk/>
            <pc:sldMk cId="1245267938" sldId="486"/>
            <ac:spMk id="75" creationId="{00000000-0000-0000-0000-000000000000}"/>
          </ac:spMkLst>
        </pc:spChg>
        <pc:spChg chg="mod">
          <ac:chgData name="Ted Jensen" userId="f7d16cea-b58d-428f-bd45-b756e480a275" providerId="ADAL" clId="{5992CC3D-4A6D-4750-ADF8-2732D4B951A1}" dt="2024-09-12T10:48:47.070" v="279" actId="164"/>
          <ac:spMkLst>
            <pc:docMk/>
            <pc:sldMk cId="1245267938" sldId="486"/>
            <ac:spMk id="76" creationId="{00000000-0000-0000-0000-000000000000}"/>
          </ac:spMkLst>
        </pc:spChg>
        <pc:grpChg chg="add mod">
          <ac:chgData name="Ted Jensen" userId="f7d16cea-b58d-428f-bd45-b756e480a275" providerId="ADAL" clId="{5992CC3D-4A6D-4750-ADF8-2732D4B951A1}" dt="2024-09-12T10:48:47.070" v="279" actId="164"/>
          <ac:grpSpMkLst>
            <pc:docMk/>
            <pc:sldMk cId="1245267938" sldId="486"/>
            <ac:grpSpMk id="2" creationId="{5BDD0637-7835-3B95-C933-655E78573BB4}"/>
          </ac:grpSpMkLst>
        </pc:grpChg>
        <pc:grpChg chg="add mod">
          <ac:chgData name="Ted Jensen" userId="f7d16cea-b58d-428f-bd45-b756e480a275" providerId="ADAL" clId="{5992CC3D-4A6D-4750-ADF8-2732D4B951A1}" dt="2024-09-12T10:48:47.070" v="279" actId="164"/>
          <ac:grpSpMkLst>
            <pc:docMk/>
            <pc:sldMk cId="1245267938" sldId="486"/>
            <ac:grpSpMk id="7" creationId="{0CFF03A3-AAE5-3E69-88AF-60A608F8AA44}"/>
          </ac:grpSpMkLst>
        </pc:grpChg>
        <pc:grpChg chg="add mod">
          <ac:chgData name="Ted Jensen" userId="f7d16cea-b58d-428f-bd45-b756e480a275" providerId="ADAL" clId="{5992CC3D-4A6D-4750-ADF8-2732D4B951A1}" dt="2024-09-12T10:48:47.070" v="279" actId="164"/>
          <ac:grpSpMkLst>
            <pc:docMk/>
            <pc:sldMk cId="1245267938" sldId="486"/>
            <ac:grpSpMk id="8" creationId="{370B6051-F7CF-98A2-D36E-68506F198B42}"/>
          </ac:grpSpMkLst>
        </pc:grpChg>
        <pc:cxnChg chg="mod">
          <ac:chgData name="Ted Jensen" userId="f7d16cea-b58d-428f-bd45-b756e480a275" providerId="ADAL" clId="{5992CC3D-4A6D-4750-ADF8-2732D4B951A1}" dt="2024-09-12T10:48:47.070" v="279" actId="164"/>
          <ac:cxnSpMkLst>
            <pc:docMk/>
            <pc:sldMk cId="1245267938" sldId="486"/>
            <ac:cxnSpMk id="3" creationId="{D6C9DF0D-9E09-01BD-7215-D10D5008A2CE}"/>
          </ac:cxnSpMkLst>
        </pc:cxnChg>
        <pc:cxnChg chg="mod">
          <ac:chgData name="Ted Jensen" userId="f7d16cea-b58d-428f-bd45-b756e480a275" providerId="ADAL" clId="{5992CC3D-4A6D-4750-ADF8-2732D4B951A1}" dt="2024-09-12T10:48:47.070" v="279" actId="164"/>
          <ac:cxnSpMkLst>
            <pc:docMk/>
            <pc:sldMk cId="1245267938" sldId="486"/>
            <ac:cxnSpMk id="4" creationId="{576589E6-75D6-6074-91A9-203950969DED}"/>
          </ac:cxnSpMkLst>
        </pc:cxnChg>
      </pc:sldChg>
      <pc:sldChg chg="modNotesTx">
        <pc:chgData name="Ted Jensen" userId="f7d16cea-b58d-428f-bd45-b756e480a275" providerId="ADAL" clId="{5992CC3D-4A6D-4750-ADF8-2732D4B951A1}" dt="2024-09-12T11:08:27.089" v="1410" actId="20577"/>
        <pc:sldMkLst>
          <pc:docMk/>
          <pc:sldMk cId="1773139692" sldId="487"/>
        </pc:sldMkLst>
      </pc:sldChg>
      <pc:sldChg chg="modSp modNotes modNotesTx">
        <pc:chgData name="Ted Jensen" userId="f7d16cea-b58d-428f-bd45-b756e480a275" providerId="ADAL" clId="{5992CC3D-4A6D-4750-ADF8-2732D4B951A1}" dt="2024-09-12T10:52:21.145" v="319" actId="20577"/>
        <pc:sldMkLst>
          <pc:docMk/>
          <pc:sldMk cId="2623432894" sldId="565"/>
        </pc:sldMkLst>
        <pc:graphicFrameChg chg="mod">
          <ac:chgData name="Ted Jensen" userId="f7d16cea-b58d-428f-bd45-b756e480a275" providerId="ADAL" clId="{5992CC3D-4A6D-4750-ADF8-2732D4B951A1}" dt="2024-09-12T10:29:21.674" v="62" actId="20577"/>
          <ac:graphicFrameMkLst>
            <pc:docMk/>
            <pc:sldMk cId="2623432894" sldId="565"/>
            <ac:graphicFrameMk id="5" creationId="{FEF3A697-7EB7-4E40-BDD2-BBAA165FF074}"/>
          </ac:graphicFrameMkLst>
        </pc:graphicFrameChg>
      </pc:sldChg>
      <pc:sldChg chg="modNotesTx">
        <pc:chgData name="Ted Jensen" userId="f7d16cea-b58d-428f-bd45-b756e480a275" providerId="ADAL" clId="{5992CC3D-4A6D-4750-ADF8-2732D4B951A1}" dt="2024-09-12T10:53:20.713" v="320" actId="20577"/>
        <pc:sldMkLst>
          <pc:docMk/>
          <pc:sldMk cId="1903216220" sldId="566"/>
        </pc:sldMkLst>
      </pc:sldChg>
      <pc:sldChg chg="modSp mod modNotesTx">
        <pc:chgData name="Ted Jensen" userId="f7d16cea-b58d-428f-bd45-b756e480a275" providerId="ADAL" clId="{5992CC3D-4A6D-4750-ADF8-2732D4B951A1}" dt="2024-09-12T10:53:43.845" v="325" actId="20577"/>
        <pc:sldMkLst>
          <pc:docMk/>
          <pc:sldMk cId="77050299" sldId="572"/>
        </pc:sldMkLst>
        <pc:spChg chg="mod">
          <ac:chgData name="Ted Jensen" userId="f7d16cea-b58d-428f-bd45-b756e480a275" providerId="ADAL" clId="{5992CC3D-4A6D-4750-ADF8-2732D4B951A1}" dt="2024-09-12T10:30:58.024" v="71" actId="27636"/>
          <ac:spMkLst>
            <pc:docMk/>
            <pc:sldMk cId="77050299" sldId="572"/>
            <ac:spMk id="3" creationId="{B94D802C-C4ED-4498-B5E8-4B4B6B76BB0B}"/>
          </ac:spMkLst>
        </pc:spChg>
      </pc:sldChg>
      <pc:sldChg chg="modNotesTx">
        <pc:chgData name="Ted Jensen" userId="f7d16cea-b58d-428f-bd45-b756e480a275" providerId="ADAL" clId="{5992CC3D-4A6D-4750-ADF8-2732D4B951A1}" dt="2024-09-12T15:46:35.031" v="1485" actId="20577"/>
        <pc:sldMkLst>
          <pc:docMk/>
          <pc:sldMk cId="3249349688" sldId="579"/>
        </pc:sldMkLst>
      </pc:sldChg>
      <pc:sldChg chg="modNotesTx">
        <pc:chgData name="Ted Jensen" userId="f7d16cea-b58d-428f-bd45-b756e480a275" providerId="ADAL" clId="{5992CC3D-4A6D-4750-ADF8-2732D4B951A1}" dt="2024-09-12T10:57:22.759" v="745" actId="20577"/>
        <pc:sldMkLst>
          <pc:docMk/>
          <pc:sldMk cId="338855889" sldId="583"/>
        </pc:sldMkLst>
      </pc:sldChg>
      <pc:sldChg chg="modSp mod modNotesTx">
        <pc:chgData name="Ted Jensen" userId="f7d16cea-b58d-428f-bd45-b756e480a275" providerId="ADAL" clId="{5992CC3D-4A6D-4750-ADF8-2732D4B951A1}" dt="2024-09-12T11:00:24.207" v="872" actId="20577"/>
        <pc:sldMkLst>
          <pc:docMk/>
          <pc:sldMk cId="622439496" sldId="588"/>
        </pc:sldMkLst>
        <pc:spChg chg="mod">
          <ac:chgData name="Ted Jensen" userId="f7d16cea-b58d-428f-bd45-b756e480a275" providerId="ADAL" clId="{5992CC3D-4A6D-4750-ADF8-2732D4B951A1}" dt="2024-09-12T10:35:49.951" v="167" actId="20577"/>
          <ac:spMkLst>
            <pc:docMk/>
            <pc:sldMk cId="622439496" sldId="588"/>
            <ac:spMk id="4" creationId="{81BEA5E3-8349-CA36-A127-963CD2C8C981}"/>
          </ac:spMkLst>
        </pc:spChg>
      </pc:sldChg>
      <pc:sldChg chg="modSp modNotesTx">
        <pc:chgData name="Ted Jensen" userId="f7d16cea-b58d-428f-bd45-b756e480a275" providerId="ADAL" clId="{5992CC3D-4A6D-4750-ADF8-2732D4B951A1}" dt="2024-09-12T10:50:21.543" v="287" actId="20577"/>
        <pc:sldMkLst>
          <pc:docMk/>
          <pc:sldMk cId="3549087870" sldId="589"/>
        </pc:sldMkLst>
        <pc:spChg chg="mod">
          <ac:chgData name="Ted Jensen" userId="f7d16cea-b58d-428f-bd45-b756e480a275" providerId="ADAL" clId="{5992CC3D-4A6D-4750-ADF8-2732D4B951A1}" dt="2024-09-12T10:40:25.464" v="206" actId="20577"/>
          <ac:spMkLst>
            <pc:docMk/>
            <pc:sldMk cId="3549087870" sldId="589"/>
            <ac:spMk id="5" creationId="{12A7D816-ADBD-F9CE-8949-B704161DEF20}"/>
          </ac:spMkLst>
        </pc:spChg>
      </pc:sldChg>
      <pc:sldChg chg="modNotesTx">
        <pc:chgData name="Ted Jensen" userId="f7d16cea-b58d-428f-bd45-b756e480a275" providerId="ADAL" clId="{5992CC3D-4A6D-4750-ADF8-2732D4B951A1}" dt="2024-09-12T11:07:19.166" v="1229" actId="6549"/>
        <pc:sldMkLst>
          <pc:docMk/>
          <pc:sldMk cId="2366979501" sldId="591"/>
        </pc:sldMkLst>
      </pc:sldChg>
    </pc:docChg>
  </pc:docChgLst>
  <pc:docChgLst>
    <pc:chgData name="Ted Jensen" userId="S::3052613@ads.qub.ac.uk::f7d16cea-b58d-428f-bd45-b756e480a275" providerId="AD" clId="Web-{4F08DA10-38D0-F3F0-B01A-BE034237A884}"/>
    <pc:docChg chg="modSld">
      <pc:chgData name="Ted Jensen" userId="S::3052613@ads.qub.ac.uk::f7d16cea-b58d-428f-bd45-b756e480a275" providerId="AD" clId="Web-{4F08DA10-38D0-F3F0-B01A-BE034237A884}" dt="2024-09-12T15:44:35.159" v="42"/>
      <pc:docMkLst>
        <pc:docMk/>
      </pc:docMkLst>
      <pc:sldChg chg="modSp">
        <pc:chgData name="Ted Jensen" userId="S::3052613@ads.qub.ac.uk::f7d16cea-b58d-428f-bd45-b756e480a275" providerId="AD" clId="Web-{4F08DA10-38D0-F3F0-B01A-BE034237A884}" dt="2024-09-12T15:34:49.410" v="12" actId="20577"/>
        <pc:sldMkLst>
          <pc:docMk/>
          <pc:sldMk cId="1276884317" sldId="563"/>
        </pc:sldMkLst>
        <pc:spChg chg="mod">
          <ac:chgData name="Ted Jensen" userId="S::3052613@ads.qub.ac.uk::f7d16cea-b58d-428f-bd45-b756e480a275" providerId="AD" clId="Web-{4F08DA10-38D0-F3F0-B01A-BE034237A884}" dt="2024-09-12T15:34:49.410" v="12" actId="20577"/>
          <ac:spMkLst>
            <pc:docMk/>
            <pc:sldMk cId="1276884317" sldId="563"/>
            <ac:spMk id="3" creationId="{0A2BEFC3-7131-4003-A48D-810E97518751}"/>
          </ac:spMkLst>
        </pc:spChg>
      </pc:sldChg>
      <pc:sldChg chg="addSp modSp">
        <pc:chgData name="Ted Jensen" userId="S::3052613@ads.qub.ac.uk::f7d16cea-b58d-428f-bd45-b756e480a275" providerId="AD" clId="Web-{4F08DA10-38D0-F3F0-B01A-BE034237A884}" dt="2024-09-12T15:44:35.159" v="42"/>
        <pc:sldMkLst>
          <pc:docMk/>
          <pc:sldMk cId="3249349688" sldId="579"/>
        </pc:sldMkLst>
        <pc:spChg chg="add mod ord">
          <ac:chgData name="Ted Jensen" userId="S::3052613@ads.qub.ac.uk::f7d16cea-b58d-428f-bd45-b756e480a275" providerId="AD" clId="Web-{4F08DA10-38D0-F3F0-B01A-BE034237A884}" dt="2024-09-12T15:44:25.752" v="40"/>
          <ac:spMkLst>
            <pc:docMk/>
            <pc:sldMk cId="3249349688" sldId="579"/>
            <ac:spMk id="6" creationId="{1AC50B3F-3AF6-89FD-E6E1-8752EF61CEA8}"/>
          </ac:spMkLst>
        </pc:spChg>
        <pc:picChg chg="add mod ord modCrop">
          <ac:chgData name="Ted Jensen" userId="S::3052613@ads.qub.ac.uk::f7d16cea-b58d-428f-bd45-b756e480a275" providerId="AD" clId="Web-{4F08DA10-38D0-F3F0-B01A-BE034237A884}" dt="2024-09-12T15:43:43.126" v="39"/>
          <ac:picMkLst>
            <pc:docMk/>
            <pc:sldMk cId="3249349688" sldId="579"/>
            <ac:picMk id="2" creationId="{34E3F7A2-032F-970A-B2CB-F312846C135B}"/>
          </ac:picMkLst>
        </pc:picChg>
        <pc:picChg chg="mod modCrop">
          <ac:chgData name="Ted Jensen" userId="S::3052613@ads.qub.ac.uk::f7d16cea-b58d-428f-bd45-b756e480a275" providerId="AD" clId="Web-{4F08DA10-38D0-F3F0-B01A-BE034237A884}" dt="2024-09-12T15:41:13.589" v="24"/>
          <ac:picMkLst>
            <pc:docMk/>
            <pc:sldMk cId="3249349688" sldId="579"/>
            <ac:picMk id="4" creationId="{C4D010AA-D547-F929-FA83-F944E3B30875}"/>
          </ac:picMkLst>
        </pc:picChg>
        <pc:picChg chg="add mod">
          <ac:chgData name="Ted Jensen" userId="S::3052613@ads.qub.ac.uk::f7d16cea-b58d-428f-bd45-b756e480a275" providerId="AD" clId="Web-{4F08DA10-38D0-F3F0-B01A-BE034237A884}" dt="2024-09-12T15:42:59.609" v="33" actId="1076"/>
          <ac:picMkLst>
            <pc:docMk/>
            <pc:sldMk cId="3249349688" sldId="579"/>
            <ac:picMk id="5" creationId="{C9D9A1AE-2FE8-ACFC-D34F-B37FCEF54894}"/>
          </ac:picMkLst>
        </pc:picChg>
        <pc:picChg chg="add mod">
          <ac:chgData name="Ted Jensen" userId="S::3052613@ads.qub.ac.uk::f7d16cea-b58d-428f-bd45-b756e480a275" providerId="AD" clId="Web-{4F08DA10-38D0-F3F0-B01A-BE034237A884}" dt="2024-09-12T15:44:35.159" v="42"/>
          <ac:picMkLst>
            <pc:docMk/>
            <pc:sldMk cId="3249349688" sldId="579"/>
            <ac:picMk id="7" creationId="{A1DD8096-3124-DE65-596B-CB8094F5526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164D7F-6765-4976-8BB6-C92F693E41AE}" type="doc">
      <dgm:prSet loTypeId="urn:microsoft.com/office/officeart/2005/8/layout/process4" loCatId="process" qsTypeId="urn:microsoft.com/office/officeart/2005/8/quickstyle/simple1" qsCatId="simple" csTypeId="urn:microsoft.com/office/officeart/2005/8/colors/accent3_1" csCatId="accent3" phldr="1"/>
      <dgm:spPr/>
      <dgm:t>
        <a:bodyPr/>
        <a:lstStyle/>
        <a:p>
          <a:endParaRPr lang="en-US"/>
        </a:p>
      </dgm:t>
    </dgm:pt>
    <dgm:pt modelId="{986E5785-7982-4527-BB6A-4DECA89BC193}">
      <dgm:prSet phldrT="[Text]" custT="1"/>
      <dgm:spPr>
        <a:solidFill>
          <a:srgbClr val="007367"/>
        </a:solidFill>
      </dgm:spPr>
      <dgm:t>
        <a:bodyPr/>
        <a:lstStyle/>
        <a:p>
          <a:pPr rtl="0"/>
          <a:r>
            <a:rPr lang="en-US" sz="2000" b="1" dirty="0">
              <a:solidFill>
                <a:schemeClr val="bg1"/>
              </a:solidFill>
              <a:latin typeface="Brandon Text Bold"/>
              <a:cs typeface="Arial"/>
            </a:rPr>
            <a:t>Apply (By 25</a:t>
          </a:r>
          <a:r>
            <a:rPr lang="en-US" sz="2000" b="1" baseline="30000" dirty="0">
              <a:solidFill>
                <a:schemeClr val="bg1"/>
              </a:solidFill>
              <a:latin typeface="Brandon Text Bold"/>
              <a:cs typeface="Arial"/>
            </a:rPr>
            <a:t>th</a:t>
          </a:r>
          <a:r>
            <a:rPr lang="en-US" sz="2000" b="1" dirty="0">
              <a:solidFill>
                <a:schemeClr val="bg1"/>
              </a:solidFill>
              <a:latin typeface="Brandon Text Bold"/>
              <a:cs typeface="Arial"/>
            </a:rPr>
            <a:t> October 2024)</a:t>
          </a:r>
        </a:p>
      </dgm:t>
    </dgm:pt>
    <dgm:pt modelId="{2E3DF205-BD33-483D-B008-6CA198BE7132}" type="parTrans" cxnId="{B09902C4-8B79-46BD-9A8A-A9A96627FB75}">
      <dgm:prSet/>
      <dgm:spPr/>
      <dgm:t>
        <a:bodyPr/>
        <a:lstStyle/>
        <a:p>
          <a:endParaRPr lang="en-US">
            <a:latin typeface="Arial" panose="020B0604020202020204" pitchFamily="34" charset="0"/>
            <a:cs typeface="Arial" panose="020B0604020202020204" pitchFamily="34" charset="0"/>
          </a:endParaRPr>
        </a:p>
      </dgm:t>
    </dgm:pt>
    <dgm:pt modelId="{1D55463D-3825-4F9B-ADA4-8D014FF04CCD}" type="sibTrans" cxnId="{B09902C4-8B79-46BD-9A8A-A9A96627FB75}">
      <dgm:prSet/>
      <dgm:spPr/>
      <dgm:t>
        <a:bodyPr/>
        <a:lstStyle/>
        <a:p>
          <a:endParaRPr lang="en-US">
            <a:latin typeface="Arial" panose="020B0604020202020204" pitchFamily="34" charset="0"/>
            <a:cs typeface="Arial" panose="020B0604020202020204" pitchFamily="34" charset="0"/>
          </a:endParaRPr>
        </a:p>
      </dgm:t>
    </dgm:pt>
    <dgm:pt modelId="{8C717ECE-9A2B-4DFB-9C8B-ADA2DC2662D4}">
      <dgm:prSet phldrT="[Text]" custT="1"/>
      <dgm:spPr>
        <a:solidFill>
          <a:srgbClr val="ED8B00"/>
        </a:solidFill>
      </dgm:spPr>
      <dgm:t>
        <a:bodyPr/>
        <a:lstStyle/>
        <a:p>
          <a:pPr rtl="0"/>
          <a:r>
            <a:rPr lang="en-US" sz="2000" b="1" dirty="0">
              <a:solidFill>
                <a:schemeClr val="bg1"/>
              </a:solidFill>
              <a:latin typeface="Brandon Text Bold"/>
              <a:cs typeface="Arial"/>
            </a:rPr>
            <a:t>Welcome &amp; Orientation – January 2025</a:t>
          </a:r>
        </a:p>
      </dgm:t>
    </dgm:pt>
    <dgm:pt modelId="{0460B196-E759-4EF1-83C5-D8278800DF07}" type="parTrans" cxnId="{CE4D4FBA-9231-4B38-B38E-792967C4971F}">
      <dgm:prSet/>
      <dgm:spPr/>
      <dgm:t>
        <a:bodyPr/>
        <a:lstStyle/>
        <a:p>
          <a:endParaRPr lang="en-US">
            <a:latin typeface="Arial" panose="020B0604020202020204" pitchFamily="34" charset="0"/>
            <a:cs typeface="Arial" panose="020B0604020202020204" pitchFamily="34" charset="0"/>
          </a:endParaRPr>
        </a:p>
      </dgm:t>
    </dgm:pt>
    <dgm:pt modelId="{73DEF160-05D0-4895-95CA-926FFC2DCE90}" type="sibTrans" cxnId="{CE4D4FBA-9231-4B38-B38E-792967C4971F}">
      <dgm:prSet/>
      <dgm:spPr/>
      <dgm:t>
        <a:bodyPr/>
        <a:lstStyle/>
        <a:p>
          <a:endParaRPr lang="en-US">
            <a:latin typeface="Arial" panose="020B0604020202020204" pitchFamily="34" charset="0"/>
            <a:cs typeface="Arial" panose="020B0604020202020204" pitchFamily="34" charset="0"/>
          </a:endParaRPr>
        </a:p>
      </dgm:t>
    </dgm:pt>
    <dgm:pt modelId="{1755D2DC-18F1-4C98-A8DF-9EBBC653C9B9}">
      <dgm:prSet phldrT="[Text]" custT="1"/>
      <dgm:spPr>
        <a:solidFill>
          <a:srgbClr val="642F6C"/>
        </a:solidFill>
      </dgm:spPr>
      <dgm:t>
        <a:bodyPr/>
        <a:lstStyle/>
        <a:p>
          <a:r>
            <a:rPr lang="en-US" sz="2000" b="1" dirty="0">
              <a:solidFill>
                <a:schemeClr val="bg1"/>
              </a:solidFill>
              <a:latin typeface="Brandon Text Bold" panose="020B0803020203060203" pitchFamily="34" charset="0"/>
              <a:cs typeface="Arial" panose="020B0604020202020204" pitchFamily="34" charset="0"/>
            </a:rPr>
            <a:t>Subject Skills Session – February 2025 (Online: self-paced)</a:t>
          </a:r>
        </a:p>
      </dgm:t>
    </dgm:pt>
    <dgm:pt modelId="{6E1D2CBC-0C59-4384-ACE5-AC90E185E074}" type="parTrans" cxnId="{81229866-F3D3-4EF1-A7C6-589AC8DAB3E6}">
      <dgm:prSet/>
      <dgm:spPr/>
      <dgm:t>
        <a:bodyPr/>
        <a:lstStyle/>
        <a:p>
          <a:endParaRPr lang="en-US">
            <a:latin typeface="Arial" panose="020B0604020202020204" pitchFamily="34" charset="0"/>
            <a:cs typeface="Arial" panose="020B0604020202020204" pitchFamily="34" charset="0"/>
          </a:endParaRPr>
        </a:p>
      </dgm:t>
    </dgm:pt>
    <dgm:pt modelId="{8BF2268C-86FA-4F17-822D-A9B04167A7AD}" type="sibTrans" cxnId="{81229866-F3D3-4EF1-A7C6-589AC8DAB3E6}">
      <dgm:prSet/>
      <dgm:spPr/>
      <dgm:t>
        <a:bodyPr/>
        <a:lstStyle/>
        <a:p>
          <a:endParaRPr lang="en-US">
            <a:latin typeface="Arial" panose="020B0604020202020204" pitchFamily="34" charset="0"/>
            <a:cs typeface="Arial" panose="020B0604020202020204" pitchFamily="34" charset="0"/>
          </a:endParaRPr>
        </a:p>
      </dgm:t>
    </dgm:pt>
    <dgm:pt modelId="{ADA9D0C3-B0CB-4D59-B1F6-69E2A0B884F1}">
      <dgm:prSet phldrT="[Text]" custT="1"/>
      <dgm:spPr>
        <a:solidFill>
          <a:srgbClr val="97D700"/>
        </a:solidFill>
      </dgm:spPr>
      <dgm:t>
        <a:bodyPr/>
        <a:lstStyle/>
        <a:p>
          <a:pPr rtl="0"/>
          <a:r>
            <a:rPr lang="en-US" sz="2000" b="1" dirty="0">
              <a:solidFill>
                <a:schemeClr val="bg1"/>
              </a:solidFill>
              <a:latin typeface="Brandon Text Bold"/>
              <a:cs typeface="Arial"/>
            </a:rPr>
            <a:t>Academic Skills Session – March 2025</a:t>
          </a:r>
        </a:p>
      </dgm:t>
    </dgm:pt>
    <dgm:pt modelId="{01445B76-08AE-4D02-92A5-053D13F667FF}" type="parTrans" cxnId="{26FCB234-141D-42B9-862E-1736BDB71429}">
      <dgm:prSet/>
      <dgm:spPr/>
      <dgm:t>
        <a:bodyPr/>
        <a:lstStyle/>
        <a:p>
          <a:endParaRPr lang="en-US">
            <a:latin typeface="Arial" panose="020B0604020202020204" pitchFamily="34" charset="0"/>
            <a:cs typeface="Arial" panose="020B0604020202020204" pitchFamily="34" charset="0"/>
          </a:endParaRPr>
        </a:p>
      </dgm:t>
    </dgm:pt>
    <dgm:pt modelId="{A383CF75-B5C6-4299-96C5-DE8B5B2E17FE}" type="sibTrans" cxnId="{26FCB234-141D-42B9-862E-1736BDB71429}">
      <dgm:prSet/>
      <dgm:spPr/>
      <dgm:t>
        <a:bodyPr/>
        <a:lstStyle/>
        <a:p>
          <a:endParaRPr lang="en-US">
            <a:latin typeface="Arial" panose="020B0604020202020204" pitchFamily="34" charset="0"/>
            <a:cs typeface="Arial" panose="020B0604020202020204" pitchFamily="34" charset="0"/>
          </a:endParaRPr>
        </a:p>
      </dgm:t>
    </dgm:pt>
    <dgm:pt modelId="{265C936D-B023-4497-8235-6C65BFAD0CCB}">
      <dgm:prSet phldrT="[Text]" phldr="0" custT="1"/>
      <dgm:spPr>
        <a:solidFill>
          <a:srgbClr val="00A3E0"/>
        </a:solidFill>
      </dgm:spPr>
      <dgm:t>
        <a:bodyPr/>
        <a:lstStyle/>
        <a:p>
          <a:pPr rtl="0"/>
          <a:r>
            <a:rPr lang="en-US" sz="2000" b="1" dirty="0">
              <a:solidFill>
                <a:schemeClr val="bg1"/>
              </a:solidFill>
              <a:latin typeface="Brandon Text Bold"/>
              <a:cs typeface="Arial"/>
            </a:rPr>
            <a:t>Subject Specific Session – April 2025</a:t>
          </a:r>
        </a:p>
      </dgm:t>
    </dgm:pt>
    <dgm:pt modelId="{1786A5AD-59E6-4E75-971C-DE95F018A506}" type="parTrans" cxnId="{D219A5C5-F999-4046-A900-80635C1F98CE}">
      <dgm:prSet/>
      <dgm:spPr/>
      <dgm:t>
        <a:bodyPr/>
        <a:lstStyle/>
        <a:p>
          <a:endParaRPr lang="en-US">
            <a:latin typeface="Arial" panose="020B0604020202020204" pitchFamily="34" charset="0"/>
            <a:cs typeface="Arial" panose="020B0604020202020204" pitchFamily="34" charset="0"/>
          </a:endParaRPr>
        </a:p>
      </dgm:t>
    </dgm:pt>
    <dgm:pt modelId="{0F2778D2-155A-4315-9A0E-BD913F8D4FAE}" type="sibTrans" cxnId="{D219A5C5-F999-4046-A900-80635C1F98CE}">
      <dgm:prSet/>
      <dgm:spPr/>
      <dgm:t>
        <a:bodyPr/>
        <a:lstStyle/>
        <a:p>
          <a:endParaRPr lang="en-US">
            <a:latin typeface="Arial" panose="020B0604020202020204" pitchFamily="34" charset="0"/>
            <a:cs typeface="Arial" panose="020B0604020202020204" pitchFamily="34" charset="0"/>
          </a:endParaRPr>
        </a:p>
      </dgm:t>
    </dgm:pt>
    <dgm:pt modelId="{75B18C9E-E92D-4312-88DF-3A8EEC61E9D4}">
      <dgm:prSet phldrT="[Text]" custT="1"/>
      <dgm:spPr>
        <a:solidFill>
          <a:srgbClr val="A50050"/>
        </a:solidFill>
      </dgm:spPr>
      <dgm:t>
        <a:bodyPr/>
        <a:lstStyle/>
        <a:p>
          <a:r>
            <a:rPr lang="en-US" sz="2000" b="1" dirty="0">
              <a:solidFill>
                <a:schemeClr val="bg1"/>
              </a:solidFill>
              <a:latin typeface="Brandon Text Bold" panose="020B0803020203060203" pitchFamily="34" charset="0"/>
              <a:cs typeface="Arial" panose="020B0604020202020204" pitchFamily="34" charset="0"/>
            </a:rPr>
            <a:t>Summer School – Late June or Early July 2025</a:t>
          </a:r>
        </a:p>
      </dgm:t>
    </dgm:pt>
    <dgm:pt modelId="{47852CC5-E22A-4E0F-80CE-CB4B502C6E54}" type="parTrans" cxnId="{449D1FF6-E8E8-419A-9F4E-611BF02B9804}">
      <dgm:prSet/>
      <dgm:spPr/>
      <dgm:t>
        <a:bodyPr/>
        <a:lstStyle/>
        <a:p>
          <a:endParaRPr lang="en-US">
            <a:latin typeface="Arial" panose="020B0604020202020204" pitchFamily="34" charset="0"/>
            <a:cs typeface="Arial" panose="020B0604020202020204" pitchFamily="34" charset="0"/>
          </a:endParaRPr>
        </a:p>
      </dgm:t>
    </dgm:pt>
    <dgm:pt modelId="{FD0E4D45-8662-4301-A6EC-1EDF218BB0BA}" type="sibTrans" cxnId="{449D1FF6-E8E8-419A-9F4E-611BF02B9804}">
      <dgm:prSet/>
      <dgm:spPr/>
      <dgm:t>
        <a:bodyPr/>
        <a:lstStyle/>
        <a:p>
          <a:endParaRPr lang="en-US">
            <a:latin typeface="Arial" panose="020B0604020202020204" pitchFamily="34" charset="0"/>
            <a:cs typeface="Arial" panose="020B0604020202020204" pitchFamily="34" charset="0"/>
          </a:endParaRPr>
        </a:p>
      </dgm:t>
    </dgm:pt>
    <dgm:pt modelId="{B20E271C-FAC6-4979-8105-F3598409E96A}">
      <dgm:prSet phldrT="[Text]" custT="1"/>
      <dgm:spPr>
        <a:solidFill>
          <a:srgbClr val="00B2A9"/>
        </a:solidFill>
      </dgm:spPr>
      <dgm:t>
        <a:bodyPr/>
        <a:lstStyle/>
        <a:p>
          <a:r>
            <a:rPr lang="en-US" sz="2000" b="1" dirty="0">
              <a:solidFill>
                <a:schemeClr val="bg1"/>
              </a:solidFill>
              <a:latin typeface="Brandon Text Bold" panose="020B0803020203060203" pitchFamily="34" charset="0"/>
              <a:cs typeface="Arial" panose="020B0604020202020204" pitchFamily="34" charset="0"/>
            </a:rPr>
            <a:t>Next Steps Session – September 2025</a:t>
          </a:r>
        </a:p>
      </dgm:t>
    </dgm:pt>
    <dgm:pt modelId="{F0CD0E1A-837D-48F3-BB66-E50B15F6D8BB}" type="parTrans" cxnId="{82197647-D158-4B1E-BED0-7084696E07DA}">
      <dgm:prSet/>
      <dgm:spPr/>
      <dgm:t>
        <a:bodyPr/>
        <a:lstStyle/>
        <a:p>
          <a:endParaRPr lang="en-US">
            <a:latin typeface="Arial" panose="020B0604020202020204" pitchFamily="34" charset="0"/>
            <a:cs typeface="Arial" panose="020B0604020202020204" pitchFamily="34" charset="0"/>
          </a:endParaRPr>
        </a:p>
      </dgm:t>
    </dgm:pt>
    <dgm:pt modelId="{855B5180-CFEE-4009-A8C5-151B507FE219}" type="sibTrans" cxnId="{82197647-D158-4B1E-BED0-7084696E07DA}">
      <dgm:prSet/>
      <dgm:spPr/>
      <dgm:t>
        <a:bodyPr/>
        <a:lstStyle/>
        <a:p>
          <a:endParaRPr lang="en-US">
            <a:latin typeface="Arial" panose="020B0604020202020204" pitchFamily="34" charset="0"/>
            <a:cs typeface="Arial" panose="020B0604020202020204" pitchFamily="34" charset="0"/>
          </a:endParaRPr>
        </a:p>
      </dgm:t>
    </dgm:pt>
    <dgm:pt modelId="{CFEFECB6-B517-44C1-97FC-4EFF7EE54682}">
      <dgm:prSet phldrT="[Text]" custT="1"/>
      <dgm:spPr>
        <a:solidFill>
          <a:srgbClr val="509E2F"/>
        </a:solidFill>
      </dgm:spPr>
      <dgm:t>
        <a:bodyPr/>
        <a:lstStyle/>
        <a:p>
          <a:r>
            <a:rPr lang="en-US" sz="2000" b="1" dirty="0">
              <a:solidFill>
                <a:schemeClr val="bg1"/>
              </a:solidFill>
              <a:latin typeface="Brandon Text Bold" panose="020B0803020203060203" pitchFamily="34" charset="0"/>
              <a:cs typeface="Arial" panose="020B0604020202020204" pitchFamily="34" charset="0"/>
            </a:rPr>
            <a:t>Celebration Event – December 2025</a:t>
          </a:r>
        </a:p>
      </dgm:t>
    </dgm:pt>
    <dgm:pt modelId="{086EB03F-F4F1-4C27-9425-979C0F00E871}" type="parTrans" cxnId="{10BE723B-DC5F-444B-8271-564DCEF631C3}">
      <dgm:prSet/>
      <dgm:spPr/>
      <dgm:t>
        <a:bodyPr/>
        <a:lstStyle/>
        <a:p>
          <a:endParaRPr lang="en-US">
            <a:latin typeface="Arial" panose="020B0604020202020204" pitchFamily="34" charset="0"/>
            <a:cs typeface="Arial" panose="020B0604020202020204" pitchFamily="34" charset="0"/>
          </a:endParaRPr>
        </a:p>
      </dgm:t>
    </dgm:pt>
    <dgm:pt modelId="{FFC1C3D6-DAA8-4E27-8D97-1028BABAEA43}" type="sibTrans" cxnId="{10BE723B-DC5F-444B-8271-564DCEF631C3}">
      <dgm:prSet/>
      <dgm:spPr/>
      <dgm:t>
        <a:bodyPr/>
        <a:lstStyle/>
        <a:p>
          <a:endParaRPr lang="en-US">
            <a:latin typeface="Arial" panose="020B0604020202020204" pitchFamily="34" charset="0"/>
            <a:cs typeface="Arial" panose="020B0604020202020204" pitchFamily="34" charset="0"/>
          </a:endParaRPr>
        </a:p>
      </dgm:t>
    </dgm:pt>
    <dgm:pt modelId="{5535F441-C405-4673-BBD6-4C9ABF35EC1E}">
      <dgm:prSet phldrT="[Text]" custT="1"/>
      <dgm:spPr>
        <a:solidFill>
          <a:srgbClr val="FFCD00"/>
        </a:solidFill>
      </dgm:spPr>
      <dgm:t>
        <a:bodyPr/>
        <a:lstStyle/>
        <a:p>
          <a:r>
            <a:rPr lang="en-US" sz="2000" b="1" dirty="0">
              <a:solidFill>
                <a:schemeClr val="bg1"/>
              </a:solidFill>
              <a:latin typeface="Brandon Text Bold" panose="020B0803020203060203" pitchFamily="34" charset="0"/>
              <a:cs typeface="Arial" panose="020B0604020202020204" pitchFamily="34" charset="0"/>
            </a:rPr>
            <a:t>University Information Session – June 2025</a:t>
          </a:r>
        </a:p>
      </dgm:t>
    </dgm:pt>
    <dgm:pt modelId="{04875151-D16A-4C63-80D2-2274AAF37AB1}" type="sibTrans" cxnId="{75539099-D2D7-48AF-B087-36B2FDA10F6C}">
      <dgm:prSet/>
      <dgm:spPr/>
      <dgm:t>
        <a:bodyPr/>
        <a:lstStyle/>
        <a:p>
          <a:endParaRPr lang="en-US">
            <a:latin typeface="Arial" panose="020B0604020202020204" pitchFamily="34" charset="0"/>
            <a:cs typeface="Arial" panose="020B0604020202020204" pitchFamily="34" charset="0"/>
          </a:endParaRPr>
        </a:p>
      </dgm:t>
    </dgm:pt>
    <dgm:pt modelId="{F76E154B-94A9-41C0-AC0E-799B4A5869BC}" type="parTrans" cxnId="{75539099-D2D7-48AF-B087-36B2FDA10F6C}">
      <dgm:prSet/>
      <dgm:spPr/>
      <dgm:t>
        <a:bodyPr/>
        <a:lstStyle/>
        <a:p>
          <a:endParaRPr lang="en-US">
            <a:latin typeface="Arial" panose="020B0604020202020204" pitchFamily="34" charset="0"/>
            <a:cs typeface="Arial" panose="020B0604020202020204" pitchFamily="34" charset="0"/>
          </a:endParaRPr>
        </a:p>
      </dgm:t>
    </dgm:pt>
    <dgm:pt modelId="{4E91ADFF-9DBF-4759-8607-7A0D3E2EC24A}" type="pres">
      <dgm:prSet presAssocID="{D3164D7F-6765-4976-8BB6-C92F693E41AE}" presName="Name0" presStyleCnt="0">
        <dgm:presLayoutVars>
          <dgm:dir/>
          <dgm:animLvl val="lvl"/>
          <dgm:resizeHandles val="exact"/>
        </dgm:presLayoutVars>
      </dgm:prSet>
      <dgm:spPr/>
    </dgm:pt>
    <dgm:pt modelId="{02FFD3EC-142C-4304-B51A-3333FB999436}" type="pres">
      <dgm:prSet presAssocID="{CFEFECB6-B517-44C1-97FC-4EFF7EE54682}" presName="boxAndChildren" presStyleCnt="0"/>
      <dgm:spPr/>
    </dgm:pt>
    <dgm:pt modelId="{DE91B8AE-5764-4C40-BCB1-4A127072A244}" type="pres">
      <dgm:prSet presAssocID="{CFEFECB6-B517-44C1-97FC-4EFF7EE54682}" presName="parentTextBox" presStyleLbl="node1" presStyleIdx="0" presStyleCnt="9"/>
      <dgm:spPr/>
    </dgm:pt>
    <dgm:pt modelId="{136EAF8D-F47A-4A40-954F-130666339FB4}" type="pres">
      <dgm:prSet presAssocID="{855B5180-CFEE-4009-A8C5-151B507FE219}" presName="sp" presStyleCnt="0"/>
      <dgm:spPr/>
    </dgm:pt>
    <dgm:pt modelId="{5B6F00EE-B951-430E-92A0-14EF95059877}" type="pres">
      <dgm:prSet presAssocID="{B20E271C-FAC6-4979-8105-F3598409E96A}" presName="arrowAndChildren" presStyleCnt="0"/>
      <dgm:spPr/>
    </dgm:pt>
    <dgm:pt modelId="{4B8AE7ED-49F8-4AB0-927E-2CC038BE1DBF}" type="pres">
      <dgm:prSet presAssocID="{B20E271C-FAC6-4979-8105-F3598409E96A}" presName="parentTextArrow" presStyleLbl="node1" presStyleIdx="1" presStyleCnt="9"/>
      <dgm:spPr/>
    </dgm:pt>
    <dgm:pt modelId="{DF02B8EE-C4A1-45B1-86CC-0E3CB71C62FB}" type="pres">
      <dgm:prSet presAssocID="{FD0E4D45-8662-4301-A6EC-1EDF218BB0BA}" presName="sp" presStyleCnt="0"/>
      <dgm:spPr/>
    </dgm:pt>
    <dgm:pt modelId="{AAC005B4-7844-4FDC-8DFD-F2B41A7E210B}" type="pres">
      <dgm:prSet presAssocID="{75B18C9E-E92D-4312-88DF-3A8EEC61E9D4}" presName="arrowAndChildren" presStyleCnt="0"/>
      <dgm:spPr/>
    </dgm:pt>
    <dgm:pt modelId="{6D316D94-D047-43EA-B59F-F78293876493}" type="pres">
      <dgm:prSet presAssocID="{75B18C9E-E92D-4312-88DF-3A8EEC61E9D4}" presName="parentTextArrow" presStyleLbl="node1" presStyleIdx="2" presStyleCnt="9"/>
      <dgm:spPr/>
    </dgm:pt>
    <dgm:pt modelId="{8D4172FF-968D-40C3-A25A-88F9E115DDBC}" type="pres">
      <dgm:prSet presAssocID="{04875151-D16A-4C63-80D2-2274AAF37AB1}" presName="sp" presStyleCnt="0"/>
      <dgm:spPr/>
    </dgm:pt>
    <dgm:pt modelId="{69DCADB0-9DB9-4D28-ADD5-62A0B40247FD}" type="pres">
      <dgm:prSet presAssocID="{5535F441-C405-4673-BBD6-4C9ABF35EC1E}" presName="arrowAndChildren" presStyleCnt="0"/>
      <dgm:spPr/>
    </dgm:pt>
    <dgm:pt modelId="{EB10570D-F611-4DA9-85DA-2A4086791F36}" type="pres">
      <dgm:prSet presAssocID="{5535F441-C405-4673-BBD6-4C9ABF35EC1E}" presName="parentTextArrow" presStyleLbl="node1" presStyleIdx="3" presStyleCnt="9"/>
      <dgm:spPr/>
    </dgm:pt>
    <dgm:pt modelId="{30E2DB4B-BB84-46D0-ADA2-D7FEAD93DC23}" type="pres">
      <dgm:prSet presAssocID="{0F2778D2-155A-4315-9A0E-BD913F8D4FAE}" presName="sp" presStyleCnt="0"/>
      <dgm:spPr/>
    </dgm:pt>
    <dgm:pt modelId="{54374EE4-DC20-4E18-81B0-749FEBFB9725}" type="pres">
      <dgm:prSet presAssocID="{265C936D-B023-4497-8235-6C65BFAD0CCB}" presName="arrowAndChildren" presStyleCnt="0"/>
      <dgm:spPr/>
    </dgm:pt>
    <dgm:pt modelId="{769A58A1-74F4-4496-B054-C81122BCA4C7}" type="pres">
      <dgm:prSet presAssocID="{265C936D-B023-4497-8235-6C65BFAD0CCB}" presName="parentTextArrow" presStyleLbl="node1" presStyleIdx="4" presStyleCnt="9"/>
      <dgm:spPr/>
    </dgm:pt>
    <dgm:pt modelId="{336D5886-D655-4629-BE49-C9BE1469F63C}" type="pres">
      <dgm:prSet presAssocID="{A383CF75-B5C6-4299-96C5-DE8B5B2E17FE}" presName="sp" presStyleCnt="0"/>
      <dgm:spPr/>
    </dgm:pt>
    <dgm:pt modelId="{D26522FD-50E5-4E7A-9F0C-20F8520E7EC4}" type="pres">
      <dgm:prSet presAssocID="{ADA9D0C3-B0CB-4D59-B1F6-69E2A0B884F1}" presName="arrowAndChildren" presStyleCnt="0"/>
      <dgm:spPr/>
    </dgm:pt>
    <dgm:pt modelId="{A6EC3040-F081-44D7-A15B-BA5E8AF6B903}" type="pres">
      <dgm:prSet presAssocID="{ADA9D0C3-B0CB-4D59-B1F6-69E2A0B884F1}" presName="parentTextArrow" presStyleLbl="node1" presStyleIdx="5" presStyleCnt="9"/>
      <dgm:spPr/>
    </dgm:pt>
    <dgm:pt modelId="{5C11EE1A-F86F-4ACE-89E4-B06723BF69A6}" type="pres">
      <dgm:prSet presAssocID="{8BF2268C-86FA-4F17-822D-A9B04167A7AD}" presName="sp" presStyleCnt="0"/>
      <dgm:spPr/>
    </dgm:pt>
    <dgm:pt modelId="{BEBAAC6D-4E95-4741-A0E5-D99FFF0ADF7E}" type="pres">
      <dgm:prSet presAssocID="{1755D2DC-18F1-4C98-A8DF-9EBBC653C9B9}" presName="arrowAndChildren" presStyleCnt="0"/>
      <dgm:spPr/>
    </dgm:pt>
    <dgm:pt modelId="{67E01926-015C-45BF-BCAD-2DE8B31571BC}" type="pres">
      <dgm:prSet presAssocID="{1755D2DC-18F1-4C98-A8DF-9EBBC653C9B9}" presName="parentTextArrow" presStyleLbl="node1" presStyleIdx="6" presStyleCnt="9" custLinFactNeighborY="1956"/>
      <dgm:spPr/>
    </dgm:pt>
    <dgm:pt modelId="{64B2EC52-BFA0-42D4-8156-23D72A08206A}" type="pres">
      <dgm:prSet presAssocID="{73DEF160-05D0-4895-95CA-926FFC2DCE90}" presName="sp" presStyleCnt="0"/>
      <dgm:spPr/>
    </dgm:pt>
    <dgm:pt modelId="{681735FD-F747-4CA3-A013-000D79B5FD85}" type="pres">
      <dgm:prSet presAssocID="{8C717ECE-9A2B-4DFB-9C8B-ADA2DC2662D4}" presName="arrowAndChildren" presStyleCnt="0"/>
      <dgm:spPr/>
    </dgm:pt>
    <dgm:pt modelId="{303627F6-4CFE-4BD9-9DE2-EBADCCDA84B7}" type="pres">
      <dgm:prSet presAssocID="{8C717ECE-9A2B-4DFB-9C8B-ADA2DC2662D4}" presName="parentTextArrow" presStyleLbl="node1" presStyleIdx="7" presStyleCnt="9"/>
      <dgm:spPr/>
    </dgm:pt>
    <dgm:pt modelId="{E9422E89-F438-4CA3-ABF6-77CD9A9A9FE9}" type="pres">
      <dgm:prSet presAssocID="{1D55463D-3825-4F9B-ADA4-8D014FF04CCD}" presName="sp" presStyleCnt="0"/>
      <dgm:spPr/>
    </dgm:pt>
    <dgm:pt modelId="{FAE62399-8FB3-4A86-9109-75E95F97B3A3}" type="pres">
      <dgm:prSet presAssocID="{986E5785-7982-4527-BB6A-4DECA89BC193}" presName="arrowAndChildren" presStyleCnt="0"/>
      <dgm:spPr/>
    </dgm:pt>
    <dgm:pt modelId="{6A49C775-3DD0-4112-BC2D-E183C81CE589}" type="pres">
      <dgm:prSet presAssocID="{986E5785-7982-4527-BB6A-4DECA89BC193}" presName="parentTextArrow" presStyleLbl="node1" presStyleIdx="8" presStyleCnt="9" custLinFactNeighborX="10313" custLinFactNeighborY="-49312"/>
      <dgm:spPr/>
    </dgm:pt>
  </dgm:ptLst>
  <dgm:cxnLst>
    <dgm:cxn modelId="{7EE19115-1E27-4988-80FF-67ED9E2CDAEA}" type="presOf" srcId="{5535F441-C405-4673-BBD6-4C9ABF35EC1E}" destId="{EB10570D-F611-4DA9-85DA-2A4086791F36}" srcOrd="0" destOrd="0" presId="urn:microsoft.com/office/officeart/2005/8/layout/process4"/>
    <dgm:cxn modelId="{A44FD818-ACEA-4BDD-9736-EEB5C0B4D255}" type="presOf" srcId="{D3164D7F-6765-4976-8BB6-C92F693E41AE}" destId="{4E91ADFF-9DBF-4759-8607-7A0D3E2EC24A}" srcOrd="0" destOrd="0" presId="urn:microsoft.com/office/officeart/2005/8/layout/process4"/>
    <dgm:cxn modelId="{4528A921-59EB-4686-A817-69C67FCF1527}" type="presOf" srcId="{B20E271C-FAC6-4979-8105-F3598409E96A}" destId="{4B8AE7ED-49F8-4AB0-927E-2CC038BE1DBF}" srcOrd="0" destOrd="0" presId="urn:microsoft.com/office/officeart/2005/8/layout/process4"/>
    <dgm:cxn modelId="{FC61B130-9C35-4040-8F56-74828CE5ED7F}" type="presOf" srcId="{CFEFECB6-B517-44C1-97FC-4EFF7EE54682}" destId="{DE91B8AE-5764-4C40-BCB1-4A127072A244}" srcOrd="0" destOrd="0" presId="urn:microsoft.com/office/officeart/2005/8/layout/process4"/>
    <dgm:cxn modelId="{26FCB234-141D-42B9-862E-1736BDB71429}" srcId="{D3164D7F-6765-4976-8BB6-C92F693E41AE}" destId="{ADA9D0C3-B0CB-4D59-B1F6-69E2A0B884F1}" srcOrd="3" destOrd="0" parTransId="{01445B76-08AE-4D02-92A5-053D13F667FF}" sibTransId="{A383CF75-B5C6-4299-96C5-DE8B5B2E17FE}"/>
    <dgm:cxn modelId="{10BE723B-DC5F-444B-8271-564DCEF631C3}" srcId="{D3164D7F-6765-4976-8BB6-C92F693E41AE}" destId="{CFEFECB6-B517-44C1-97FC-4EFF7EE54682}" srcOrd="8" destOrd="0" parTransId="{086EB03F-F4F1-4C27-9425-979C0F00E871}" sibTransId="{FFC1C3D6-DAA8-4E27-8D97-1028BABAEA43}"/>
    <dgm:cxn modelId="{BE9ACD45-368B-455A-A05F-6D49BB0B5EB0}" type="presOf" srcId="{265C936D-B023-4497-8235-6C65BFAD0CCB}" destId="{769A58A1-74F4-4496-B054-C81122BCA4C7}" srcOrd="0" destOrd="0" presId="urn:microsoft.com/office/officeart/2005/8/layout/process4"/>
    <dgm:cxn modelId="{81229866-F3D3-4EF1-A7C6-589AC8DAB3E6}" srcId="{D3164D7F-6765-4976-8BB6-C92F693E41AE}" destId="{1755D2DC-18F1-4C98-A8DF-9EBBC653C9B9}" srcOrd="2" destOrd="0" parTransId="{6E1D2CBC-0C59-4384-ACE5-AC90E185E074}" sibTransId="{8BF2268C-86FA-4F17-822D-A9B04167A7AD}"/>
    <dgm:cxn modelId="{82197647-D158-4B1E-BED0-7084696E07DA}" srcId="{D3164D7F-6765-4976-8BB6-C92F693E41AE}" destId="{B20E271C-FAC6-4979-8105-F3598409E96A}" srcOrd="7" destOrd="0" parTransId="{F0CD0E1A-837D-48F3-BB66-E50B15F6D8BB}" sibTransId="{855B5180-CFEE-4009-A8C5-151B507FE219}"/>
    <dgm:cxn modelId="{85E86776-3B07-4D0E-BFA6-021C2AB94C07}" type="presOf" srcId="{986E5785-7982-4527-BB6A-4DECA89BC193}" destId="{6A49C775-3DD0-4112-BC2D-E183C81CE589}" srcOrd="0" destOrd="0" presId="urn:microsoft.com/office/officeart/2005/8/layout/process4"/>
    <dgm:cxn modelId="{C9BF338E-F97E-4B34-8058-332FB2F4BE67}" type="presOf" srcId="{ADA9D0C3-B0CB-4D59-B1F6-69E2A0B884F1}" destId="{A6EC3040-F081-44D7-A15B-BA5E8AF6B903}" srcOrd="0" destOrd="0" presId="urn:microsoft.com/office/officeart/2005/8/layout/process4"/>
    <dgm:cxn modelId="{75539099-D2D7-48AF-B087-36B2FDA10F6C}" srcId="{D3164D7F-6765-4976-8BB6-C92F693E41AE}" destId="{5535F441-C405-4673-BBD6-4C9ABF35EC1E}" srcOrd="5" destOrd="0" parTransId="{F76E154B-94A9-41C0-AC0E-799B4A5869BC}" sibTransId="{04875151-D16A-4C63-80D2-2274AAF37AB1}"/>
    <dgm:cxn modelId="{CE4D4FBA-9231-4B38-B38E-792967C4971F}" srcId="{D3164D7F-6765-4976-8BB6-C92F693E41AE}" destId="{8C717ECE-9A2B-4DFB-9C8B-ADA2DC2662D4}" srcOrd="1" destOrd="0" parTransId="{0460B196-E759-4EF1-83C5-D8278800DF07}" sibTransId="{73DEF160-05D0-4895-95CA-926FFC2DCE90}"/>
    <dgm:cxn modelId="{B09902C4-8B79-46BD-9A8A-A9A96627FB75}" srcId="{D3164D7F-6765-4976-8BB6-C92F693E41AE}" destId="{986E5785-7982-4527-BB6A-4DECA89BC193}" srcOrd="0" destOrd="0" parTransId="{2E3DF205-BD33-483D-B008-6CA198BE7132}" sibTransId="{1D55463D-3825-4F9B-ADA4-8D014FF04CCD}"/>
    <dgm:cxn modelId="{D219A5C5-F999-4046-A900-80635C1F98CE}" srcId="{D3164D7F-6765-4976-8BB6-C92F693E41AE}" destId="{265C936D-B023-4497-8235-6C65BFAD0CCB}" srcOrd="4" destOrd="0" parTransId="{1786A5AD-59E6-4E75-971C-DE95F018A506}" sibTransId="{0F2778D2-155A-4315-9A0E-BD913F8D4FAE}"/>
    <dgm:cxn modelId="{E134F3CD-8486-40CE-8936-31C374DFED3F}" type="presOf" srcId="{8C717ECE-9A2B-4DFB-9C8B-ADA2DC2662D4}" destId="{303627F6-4CFE-4BD9-9DE2-EBADCCDA84B7}" srcOrd="0" destOrd="0" presId="urn:microsoft.com/office/officeart/2005/8/layout/process4"/>
    <dgm:cxn modelId="{331114F6-D0E7-4853-BEA8-DD1E699DC4FA}" type="presOf" srcId="{75B18C9E-E92D-4312-88DF-3A8EEC61E9D4}" destId="{6D316D94-D047-43EA-B59F-F78293876493}" srcOrd="0" destOrd="0" presId="urn:microsoft.com/office/officeart/2005/8/layout/process4"/>
    <dgm:cxn modelId="{449D1FF6-E8E8-419A-9F4E-611BF02B9804}" srcId="{D3164D7F-6765-4976-8BB6-C92F693E41AE}" destId="{75B18C9E-E92D-4312-88DF-3A8EEC61E9D4}" srcOrd="6" destOrd="0" parTransId="{47852CC5-E22A-4E0F-80CE-CB4B502C6E54}" sibTransId="{FD0E4D45-8662-4301-A6EC-1EDF218BB0BA}"/>
    <dgm:cxn modelId="{95455BFD-77B0-435F-9103-BC69D46E3A84}" type="presOf" srcId="{1755D2DC-18F1-4C98-A8DF-9EBBC653C9B9}" destId="{67E01926-015C-45BF-BCAD-2DE8B31571BC}" srcOrd="0" destOrd="0" presId="urn:microsoft.com/office/officeart/2005/8/layout/process4"/>
    <dgm:cxn modelId="{072380EB-C9F7-486D-A486-C947DE527C7F}" type="presParOf" srcId="{4E91ADFF-9DBF-4759-8607-7A0D3E2EC24A}" destId="{02FFD3EC-142C-4304-B51A-3333FB999436}" srcOrd="0" destOrd="0" presId="urn:microsoft.com/office/officeart/2005/8/layout/process4"/>
    <dgm:cxn modelId="{7A82EA4B-0B5E-462D-9DCC-434B97013538}" type="presParOf" srcId="{02FFD3EC-142C-4304-B51A-3333FB999436}" destId="{DE91B8AE-5764-4C40-BCB1-4A127072A244}" srcOrd="0" destOrd="0" presId="urn:microsoft.com/office/officeart/2005/8/layout/process4"/>
    <dgm:cxn modelId="{50ABA541-14F4-4CB1-84C0-998FCBEC8E25}" type="presParOf" srcId="{4E91ADFF-9DBF-4759-8607-7A0D3E2EC24A}" destId="{136EAF8D-F47A-4A40-954F-130666339FB4}" srcOrd="1" destOrd="0" presId="urn:microsoft.com/office/officeart/2005/8/layout/process4"/>
    <dgm:cxn modelId="{CD3C3EA4-8CFB-4EC6-85CD-A57429EDABD3}" type="presParOf" srcId="{4E91ADFF-9DBF-4759-8607-7A0D3E2EC24A}" destId="{5B6F00EE-B951-430E-92A0-14EF95059877}" srcOrd="2" destOrd="0" presId="urn:microsoft.com/office/officeart/2005/8/layout/process4"/>
    <dgm:cxn modelId="{354108A5-40B0-492C-B785-3614174AD6D5}" type="presParOf" srcId="{5B6F00EE-B951-430E-92A0-14EF95059877}" destId="{4B8AE7ED-49F8-4AB0-927E-2CC038BE1DBF}" srcOrd="0" destOrd="0" presId="urn:microsoft.com/office/officeart/2005/8/layout/process4"/>
    <dgm:cxn modelId="{7E383320-1438-4FB1-B57E-F0F9436B71DB}" type="presParOf" srcId="{4E91ADFF-9DBF-4759-8607-7A0D3E2EC24A}" destId="{DF02B8EE-C4A1-45B1-86CC-0E3CB71C62FB}" srcOrd="3" destOrd="0" presId="urn:microsoft.com/office/officeart/2005/8/layout/process4"/>
    <dgm:cxn modelId="{6E9131E9-0E51-4422-A94E-AEDBD42096B9}" type="presParOf" srcId="{4E91ADFF-9DBF-4759-8607-7A0D3E2EC24A}" destId="{AAC005B4-7844-4FDC-8DFD-F2B41A7E210B}" srcOrd="4" destOrd="0" presId="urn:microsoft.com/office/officeart/2005/8/layout/process4"/>
    <dgm:cxn modelId="{E7818DFA-9467-480A-89FD-DA3AD71C8736}" type="presParOf" srcId="{AAC005B4-7844-4FDC-8DFD-F2B41A7E210B}" destId="{6D316D94-D047-43EA-B59F-F78293876493}" srcOrd="0" destOrd="0" presId="urn:microsoft.com/office/officeart/2005/8/layout/process4"/>
    <dgm:cxn modelId="{B3B2A346-91B1-4859-8678-6C4349D60099}" type="presParOf" srcId="{4E91ADFF-9DBF-4759-8607-7A0D3E2EC24A}" destId="{8D4172FF-968D-40C3-A25A-88F9E115DDBC}" srcOrd="5" destOrd="0" presId="urn:microsoft.com/office/officeart/2005/8/layout/process4"/>
    <dgm:cxn modelId="{BD3AE1A3-A784-4027-AB9A-515E8C489AA0}" type="presParOf" srcId="{4E91ADFF-9DBF-4759-8607-7A0D3E2EC24A}" destId="{69DCADB0-9DB9-4D28-ADD5-62A0B40247FD}" srcOrd="6" destOrd="0" presId="urn:microsoft.com/office/officeart/2005/8/layout/process4"/>
    <dgm:cxn modelId="{8A663075-B6A0-41A9-85FD-925EDE503D04}" type="presParOf" srcId="{69DCADB0-9DB9-4D28-ADD5-62A0B40247FD}" destId="{EB10570D-F611-4DA9-85DA-2A4086791F36}" srcOrd="0" destOrd="0" presId="urn:microsoft.com/office/officeart/2005/8/layout/process4"/>
    <dgm:cxn modelId="{7E50B54C-E249-4C17-8A65-710977077A68}" type="presParOf" srcId="{4E91ADFF-9DBF-4759-8607-7A0D3E2EC24A}" destId="{30E2DB4B-BB84-46D0-ADA2-D7FEAD93DC23}" srcOrd="7" destOrd="0" presId="urn:microsoft.com/office/officeart/2005/8/layout/process4"/>
    <dgm:cxn modelId="{6C5624A7-DCDF-4C5B-8EA9-58B740B6DCAA}" type="presParOf" srcId="{4E91ADFF-9DBF-4759-8607-7A0D3E2EC24A}" destId="{54374EE4-DC20-4E18-81B0-749FEBFB9725}" srcOrd="8" destOrd="0" presId="urn:microsoft.com/office/officeart/2005/8/layout/process4"/>
    <dgm:cxn modelId="{02C785E0-5FF9-4622-A0F7-65A2283550CD}" type="presParOf" srcId="{54374EE4-DC20-4E18-81B0-749FEBFB9725}" destId="{769A58A1-74F4-4496-B054-C81122BCA4C7}" srcOrd="0" destOrd="0" presId="urn:microsoft.com/office/officeart/2005/8/layout/process4"/>
    <dgm:cxn modelId="{CC4BDD89-702E-4023-8615-35A5FD880E66}" type="presParOf" srcId="{4E91ADFF-9DBF-4759-8607-7A0D3E2EC24A}" destId="{336D5886-D655-4629-BE49-C9BE1469F63C}" srcOrd="9" destOrd="0" presId="urn:microsoft.com/office/officeart/2005/8/layout/process4"/>
    <dgm:cxn modelId="{CEFDC96E-FD89-494B-8268-F3050FF89885}" type="presParOf" srcId="{4E91ADFF-9DBF-4759-8607-7A0D3E2EC24A}" destId="{D26522FD-50E5-4E7A-9F0C-20F8520E7EC4}" srcOrd="10" destOrd="0" presId="urn:microsoft.com/office/officeart/2005/8/layout/process4"/>
    <dgm:cxn modelId="{692B5226-43DA-4493-80BF-A9C18D4E0820}" type="presParOf" srcId="{D26522FD-50E5-4E7A-9F0C-20F8520E7EC4}" destId="{A6EC3040-F081-44D7-A15B-BA5E8AF6B903}" srcOrd="0" destOrd="0" presId="urn:microsoft.com/office/officeart/2005/8/layout/process4"/>
    <dgm:cxn modelId="{DBBF9761-5245-48FE-962A-14D10E926517}" type="presParOf" srcId="{4E91ADFF-9DBF-4759-8607-7A0D3E2EC24A}" destId="{5C11EE1A-F86F-4ACE-89E4-B06723BF69A6}" srcOrd="11" destOrd="0" presId="urn:microsoft.com/office/officeart/2005/8/layout/process4"/>
    <dgm:cxn modelId="{FD6F63B6-26E5-4615-A4AF-F460A0B4BBA8}" type="presParOf" srcId="{4E91ADFF-9DBF-4759-8607-7A0D3E2EC24A}" destId="{BEBAAC6D-4E95-4741-A0E5-D99FFF0ADF7E}" srcOrd="12" destOrd="0" presId="urn:microsoft.com/office/officeart/2005/8/layout/process4"/>
    <dgm:cxn modelId="{B3F66FA8-B82F-483D-8583-12614C5DD030}" type="presParOf" srcId="{BEBAAC6D-4E95-4741-A0E5-D99FFF0ADF7E}" destId="{67E01926-015C-45BF-BCAD-2DE8B31571BC}" srcOrd="0" destOrd="0" presId="urn:microsoft.com/office/officeart/2005/8/layout/process4"/>
    <dgm:cxn modelId="{2353A102-4E34-4359-8AF0-CAF1CC5468A3}" type="presParOf" srcId="{4E91ADFF-9DBF-4759-8607-7A0D3E2EC24A}" destId="{64B2EC52-BFA0-42D4-8156-23D72A08206A}" srcOrd="13" destOrd="0" presId="urn:microsoft.com/office/officeart/2005/8/layout/process4"/>
    <dgm:cxn modelId="{A0AEAEDD-0A51-4F91-A03C-8C4461D71DA6}" type="presParOf" srcId="{4E91ADFF-9DBF-4759-8607-7A0D3E2EC24A}" destId="{681735FD-F747-4CA3-A013-000D79B5FD85}" srcOrd="14" destOrd="0" presId="urn:microsoft.com/office/officeart/2005/8/layout/process4"/>
    <dgm:cxn modelId="{C468C342-9FEB-48E9-A353-CB34BBFD5AF8}" type="presParOf" srcId="{681735FD-F747-4CA3-A013-000D79B5FD85}" destId="{303627F6-4CFE-4BD9-9DE2-EBADCCDA84B7}" srcOrd="0" destOrd="0" presId="urn:microsoft.com/office/officeart/2005/8/layout/process4"/>
    <dgm:cxn modelId="{D34384DF-043A-43E3-B6CC-F344734BD31C}" type="presParOf" srcId="{4E91ADFF-9DBF-4759-8607-7A0D3E2EC24A}" destId="{E9422E89-F438-4CA3-ABF6-77CD9A9A9FE9}" srcOrd="15" destOrd="0" presId="urn:microsoft.com/office/officeart/2005/8/layout/process4"/>
    <dgm:cxn modelId="{9D7D24CF-47FC-407A-A2BF-25BF75AF2BB0}" type="presParOf" srcId="{4E91ADFF-9DBF-4759-8607-7A0D3E2EC24A}" destId="{FAE62399-8FB3-4A86-9109-75E95F97B3A3}" srcOrd="16" destOrd="0" presId="urn:microsoft.com/office/officeart/2005/8/layout/process4"/>
    <dgm:cxn modelId="{72965DBB-6C8E-44FC-8DA7-BD12A5350CE3}" type="presParOf" srcId="{FAE62399-8FB3-4A86-9109-75E95F97B3A3}" destId="{6A49C775-3DD0-4112-BC2D-E183C81CE589}"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91B8AE-5764-4C40-BCB1-4A127072A244}">
      <dsp:nvSpPr>
        <dsp:cNvPr id="0" name=""/>
        <dsp:cNvSpPr/>
      </dsp:nvSpPr>
      <dsp:spPr>
        <a:xfrm>
          <a:off x="0" y="5006335"/>
          <a:ext cx="8128000" cy="410765"/>
        </a:xfrm>
        <a:prstGeom prst="rect">
          <a:avLst/>
        </a:prstGeom>
        <a:solidFill>
          <a:srgbClr val="509E2F"/>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Brandon Text Bold" panose="020B0803020203060203" pitchFamily="34" charset="0"/>
              <a:cs typeface="Arial" panose="020B0604020202020204" pitchFamily="34" charset="0"/>
            </a:rPr>
            <a:t>Celebration Event – December 2025</a:t>
          </a:r>
        </a:p>
      </dsp:txBody>
      <dsp:txXfrm>
        <a:off x="0" y="5006335"/>
        <a:ext cx="8128000" cy="410765"/>
      </dsp:txXfrm>
    </dsp:sp>
    <dsp:sp modelId="{4B8AE7ED-49F8-4AB0-927E-2CC038BE1DBF}">
      <dsp:nvSpPr>
        <dsp:cNvPr id="0" name=""/>
        <dsp:cNvSpPr/>
      </dsp:nvSpPr>
      <dsp:spPr>
        <a:xfrm rot="10800000">
          <a:off x="0" y="4380738"/>
          <a:ext cx="8128000" cy="631757"/>
        </a:xfrm>
        <a:prstGeom prst="upArrowCallout">
          <a:avLst/>
        </a:prstGeom>
        <a:solidFill>
          <a:srgbClr val="00B2A9"/>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Brandon Text Bold" panose="020B0803020203060203" pitchFamily="34" charset="0"/>
              <a:cs typeface="Arial" panose="020B0604020202020204" pitchFamily="34" charset="0"/>
            </a:rPr>
            <a:t>Next Steps Session – September 2025</a:t>
          </a:r>
        </a:p>
      </dsp:txBody>
      <dsp:txXfrm rot="10800000">
        <a:off x="0" y="4380738"/>
        <a:ext cx="8128000" cy="410497"/>
      </dsp:txXfrm>
    </dsp:sp>
    <dsp:sp modelId="{6D316D94-D047-43EA-B59F-F78293876493}">
      <dsp:nvSpPr>
        <dsp:cNvPr id="0" name=""/>
        <dsp:cNvSpPr/>
      </dsp:nvSpPr>
      <dsp:spPr>
        <a:xfrm rot="10800000">
          <a:off x="0" y="3755142"/>
          <a:ext cx="8128000" cy="631757"/>
        </a:xfrm>
        <a:prstGeom prst="upArrowCallout">
          <a:avLst/>
        </a:prstGeom>
        <a:solidFill>
          <a:srgbClr val="A50050"/>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Brandon Text Bold" panose="020B0803020203060203" pitchFamily="34" charset="0"/>
              <a:cs typeface="Arial" panose="020B0604020202020204" pitchFamily="34" charset="0"/>
            </a:rPr>
            <a:t>Summer School – Late June or Early July 2025</a:t>
          </a:r>
        </a:p>
      </dsp:txBody>
      <dsp:txXfrm rot="10800000">
        <a:off x="0" y="3755142"/>
        <a:ext cx="8128000" cy="410497"/>
      </dsp:txXfrm>
    </dsp:sp>
    <dsp:sp modelId="{EB10570D-F611-4DA9-85DA-2A4086791F36}">
      <dsp:nvSpPr>
        <dsp:cNvPr id="0" name=""/>
        <dsp:cNvSpPr/>
      </dsp:nvSpPr>
      <dsp:spPr>
        <a:xfrm rot="10800000">
          <a:off x="0" y="3129546"/>
          <a:ext cx="8128000" cy="631757"/>
        </a:xfrm>
        <a:prstGeom prst="upArrowCallout">
          <a:avLst/>
        </a:prstGeom>
        <a:solidFill>
          <a:srgbClr val="FFCD00"/>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Brandon Text Bold" panose="020B0803020203060203" pitchFamily="34" charset="0"/>
              <a:cs typeface="Arial" panose="020B0604020202020204" pitchFamily="34" charset="0"/>
            </a:rPr>
            <a:t>University Information Session – June 2025</a:t>
          </a:r>
        </a:p>
      </dsp:txBody>
      <dsp:txXfrm rot="10800000">
        <a:off x="0" y="3129546"/>
        <a:ext cx="8128000" cy="410497"/>
      </dsp:txXfrm>
    </dsp:sp>
    <dsp:sp modelId="{769A58A1-74F4-4496-B054-C81122BCA4C7}">
      <dsp:nvSpPr>
        <dsp:cNvPr id="0" name=""/>
        <dsp:cNvSpPr/>
      </dsp:nvSpPr>
      <dsp:spPr>
        <a:xfrm rot="10800000">
          <a:off x="0" y="2503950"/>
          <a:ext cx="8128000" cy="631757"/>
        </a:xfrm>
        <a:prstGeom prst="upArrowCallout">
          <a:avLst/>
        </a:prstGeom>
        <a:solidFill>
          <a:srgbClr val="00A3E0"/>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chemeClr val="bg1"/>
              </a:solidFill>
              <a:latin typeface="Brandon Text Bold"/>
              <a:cs typeface="Arial"/>
            </a:rPr>
            <a:t>Subject Specific Session – April 2025</a:t>
          </a:r>
        </a:p>
      </dsp:txBody>
      <dsp:txXfrm rot="10800000">
        <a:off x="0" y="2503950"/>
        <a:ext cx="8128000" cy="410497"/>
      </dsp:txXfrm>
    </dsp:sp>
    <dsp:sp modelId="{A6EC3040-F081-44D7-A15B-BA5E8AF6B903}">
      <dsp:nvSpPr>
        <dsp:cNvPr id="0" name=""/>
        <dsp:cNvSpPr/>
      </dsp:nvSpPr>
      <dsp:spPr>
        <a:xfrm rot="10800000">
          <a:off x="0" y="1878354"/>
          <a:ext cx="8128000" cy="631757"/>
        </a:xfrm>
        <a:prstGeom prst="upArrowCallout">
          <a:avLst/>
        </a:prstGeom>
        <a:solidFill>
          <a:srgbClr val="97D700"/>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chemeClr val="bg1"/>
              </a:solidFill>
              <a:latin typeface="Brandon Text Bold"/>
              <a:cs typeface="Arial"/>
            </a:rPr>
            <a:t>Academic Skills Session – March 2025</a:t>
          </a:r>
        </a:p>
      </dsp:txBody>
      <dsp:txXfrm rot="10800000">
        <a:off x="0" y="1878354"/>
        <a:ext cx="8128000" cy="410497"/>
      </dsp:txXfrm>
    </dsp:sp>
    <dsp:sp modelId="{67E01926-015C-45BF-BCAD-2DE8B31571BC}">
      <dsp:nvSpPr>
        <dsp:cNvPr id="0" name=""/>
        <dsp:cNvSpPr/>
      </dsp:nvSpPr>
      <dsp:spPr>
        <a:xfrm rot="10800000">
          <a:off x="0" y="1265115"/>
          <a:ext cx="8128000" cy="631757"/>
        </a:xfrm>
        <a:prstGeom prst="upArrowCallout">
          <a:avLst/>
        </a:prstGeom>
        <a:solidFill>
          <a:srgbClr val="642F6C"/>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Brandon Text Bold" panose="020B0803020203060203" pitchFamily="34" charset="0"/>
              <a:cs typeface="Arial" panose="020B0604020202020204" pitchFamily="34" charset="0"/>
            </a:rPr>
            <a:t>Subject Skills Session – February 2025 (Online: self-paced)</a:t>
          </a:r>
        </a:p>
      </dsp:txBody>
      <dsp:txXfrm rot="10800000">
        <a:off x="0" y="1265115"/>
        <a:ext cx="8128000" cy="410497"/>
      </dsp:txXfrm>
    </dsp:sp>
    <dsp:sp modelId="{303627F6-4CFE-4BD9-9DE2-EBADCCDA84B7}">
      <dsp:nvSpPr>
        <dsp:cNvPr id="0" name=""/>
        <dsp:cNvSpPr/>
      </dsp:nvSpPr>
      <dsp:spPr>
        <a:xfrm rot="10800000">
          <a:off x="0" y="627162"/>
          <a:ext cx="8128000" cy="631757"/>
        </a:xfrm>
        <a:prstGeom prst="upArrowCallout">
          <a:avLst/>
        </a:prstGeom>
        <a:solidFill>
          <a:srgbClr val="ED8B00"/>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chemeClr val="bg1"/>
              </a:solidFill>
              <a:latin typeface="Brandon Text Bold"/>
              <a:cs typeface="Arial"/>
            </a:rPr>
            <a:t>Welcome &amp; Orientation – January 2025</a:t>
          </a:r>
        </a:p>
      </dsp:txBody>
      <dsp:txXfrm rot="10800000">
        <a:off x="0" y="627162"/>
        <a:ext cx="8128000" cy="410497"/>
      </dsp:txXfrm>
    </dsp:sp>
    <dsp:sp modelId="{6A49C775-3DD0-4112-BC2D-E183C81CE589}">
      <dsp:nvSpPr>
        <dsp:cNvPr id="0" name=""/>
        <dsp:cNvSpPr/>
      </dsp:nvSpPr>
      <dsp:spPr>
        <a:xfrm rot="10800000">
          <a:off x="0" y="0"/>
          <a:ext cx="8128000" cy="631757"/>
        </a:xfrm>
        <a:prstGeom prst="upArrowCallout">
          <a:avLst/>
        </a:prstGeom>
        <a:solidFill>
          <a:srgbClr val="007367"/>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chemeClr val="bg1"/>
              </a:solidFill>
              <a:latin typeface="Brandon Text Bold"/>
              <a:cs typeface="Arial"/>
            </a:rPr>
            <a:t>Apply (By 25</a:t>
          </a:r>
          <a:r>
            <a:rPr lang="en-US" sz="2000" b="1" kern="1200" baseline="30000" dirty="0">
              <a:solidFill>
                <a:schemeClr val="bg1"/>
              </a:solidFill>
              <a:latin typeface="Brandon Text Bold"/>
              <a:cs typeface="Arial"/>
            </a:rPr>
            <a:t>th</a:t>
          </a:r>
          <a:r>
            <a:rPr lang="en-US" sz="2000" b="1" kern="1200" dirty="0">
              <a:solidFill>
                <a:schemeClr val="bg1"/>
              </a:solidFill>
              <a:latin typeface="Brandon Text Bold"/>
              <a:cs typeface="Arial"/>
            </a:rPr>
            <a:t> October 2024)</a:t>
          </a:r>
        </a:p>
      </dsp:txBody>
      <dsp:txXfrm rot="10800000">
        <a:off x="0" y="0"/>
        <a:ext cx="8128000" cy="41049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C8DDC-3247-4254-9B2A-60F0D9D4B5E9}" type="datetimeFigureOut">
              <a:rPr lang="en-GB" smtClean="0"/>
              <a:t>12/09/2024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6A320D-DF0A-47F7-8DF6-B17398E37894}" type="slidenum">
              <a:rPr lang="en-GB" smtClean="0"/>
              <a:t>‹#›</a:t>
            </a:fld>
            <a:endParaRPr lang="en-GB"/>
          </a:p>
        </p:txBody>
      </p:sp>
    </p:spTree>
    <p:extLst>
      <p:ext uri="{BB962C8B-B14F-4D97-AF65-F5344CB8AC3E}">
        <p14:creationId xmlns:p14="http://schemas.microsoft.com/office/powerpoint/2010/main" val="2541804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We’re here</a:t>
            </a:r>
            <a:r>
              <a:rPr lang="en-GB" baseline="0" dirty="0"/>
              <a:t> to talk about the Pathway Opportunity Programme for </a:t>
            </a:r>
            <a:r>
              <a:rPr lang="en-GB" dirty="0"/>
              <a:t>2025</a:t>
            </a:r>
          </a:p>
          <a:p>
            <a:endParaRPr lang="en-GB" dirty="0"/>
          </a:p>
        </p:txBody>
      </p:sp>
      <p:sp>
        <p:nvSpPr>
          <p:cNvPr id="4" name="Slide Number Placeholder 3"/>
          <p:cNvSpPr>
            <a:spLocks noGrp="1"/>
          </p:cNvSpPr>
          <p:nvPr>
            <p:ph type="sldNum" sz="quarter" idx="5"/>
          </p:nvPr>
        </p:nvSpPr>
        <p:spPr/>
        <p:txBody>
          <a:bodyPr/>
          <a:lstStyle/>
          <a:p>
            <a:fld id="{C76A320D-DF0A-47F7-8DF6-B17398E37894}" type="slidenum">
              <a:rPr lang="en-GB" smtClean="0"/>
              <a:t>1</a:t>
            </a:fld>
            <a:endParaRPr lang="en-GB"/>
          </a:p>
        </p:txBody>
      </p:sp>
    </p:spTree>
    <p:extLst>
      <p:ext uri="{BB962C8B-B14F-4D97-AF65-F5344CB8AC3E}">
        <p14:creationId xmlns:p14="http://schemas.microsoft.com/office/powerpoint/2010/main" val="2014886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975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Describe the residential.</a:t>
            </a:r>
          </a:p>
          <a:p>
            <a:endParaRPr lang="en-GB" dirty="0"/>
          </a:p>
          <a:p>
            <a:r>
              <a:rPr lang="en-GB" dirty="0"/>
              <a:t>In either the last week of June or the first week of July – depending</a:t>
            </a:r>
            <a:r>
              <a:rPr lang="en-GB" baseline="0" dirty="0"/>
              <a:t> on your Pathway. </a:t>
            </a:r>
            <a:br>
              <a:rPr lang="en-GB" baseline="0" dirty="0"/>
            </a:br>
            <a:r>
              <a:rPr lang="en-GB" baseline="0" dirty="0"/>
              <a:t>You arrive on Monday morning to get registered and then straight to your lecture halls, laboratories, and mock courtrooms.  That evening you enjoy dinner and then off to get settled into your room and then bed. Tuesday morning you’re back down to campus and this repeats until Friday morning when you go down to the University to complete your assessment. And then you head home on Friday afternoon.</a:t>
            </a:r>
          </a:p>
          <a:p>
            <a:r>
              <a:rPr lang="en-GB" dirty="0"/>
              <a:t>You will meet your fellow Pathway students, experience studying like an undergraduate, attend lectures from top academics and work on group projects with current undergraduate student assistants.  </a:t>
            </a:r>
          </a:p>
          <a:p>
            <a:r>
              <a:rPr lang="en-GB" dirty="0"/>
              <a:t>And then on Friday you complete the Assessed coursework which I’ll describe in a moment</a:t>
            </a:r>
          </a:p>
          <a:p>
            <a:endParaRPr lang="en-GB" dirty="0"/>
          </a:p>
        </p:txBody>
      </p:sp>
      <p:sp>
        <p:nvSpPr>
          <p:cNvPr id="4" name="Slide Number Placeholder 3"/>
          <p:cNvSpPr>
            <a:spLocks noGrp="1"/>
          </p:cNvSpPr>
          <p:nvPr>
            <p:ph type="sldNum" sz="quarter" idx="5"/>
          </p:nvPr>
        </p:nvSpPr>
        <p:spPr/>
        <p:txBody>
          <a:bodyPr/>
          <a:lstStyle/>
          <a:p>
            <a:fld id="{C76A320D-DF0A-47F7-8DF6-B17398E37894}" type="slidenum">
              <a:rPr lang="en-GB" smtClean="0"/>
              <a:t>11</a:t>
            </a:fld>
            <a:endParaRPr lang="en-GB"/>
          </a:p>
        </p:txBody>
      </p:sp>
    </p:spTree>
    <p:extLst>
      <p:ext uri="{BB962C8B-B14F-4D97-AF65-F5344CB8AC3E}">
        <p14:creationId xmlns:p14="http://schemas.microsoft.com/office/powerpoint/2010/main" val="3358903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baseline="0" dirty="0"/>
              <a:t>You’ll be staying at our halls of residence – Elms Village</a:t>
            </a:r>
          </a:p>
          <a:p>
            <a:r>
              <a:rPr lang="en-GB" baseline="0" dirty="0"/>
              <a:t>You’ll be staying in ensuite rooms – which means you’ll have your own bathroom and shower</a:t>
            </a:r>
          </a:p>
          <a:p>
            <a:r>
              <a:rPr lang="en-GB" baseline="0" dirty="0"/>
              <a:t>10 students per floor – with a Student Guide on each floor – that’s a University Student who’ll be there to look after you but also a good person to find out about University</a:t>
            </a:r>
          </a:p>
          <a:p>
            <a:r>
              <a:rPr lang="en-GB" baseline="0" dirty="0"/>
              <a:t>15 minute walk to campus –</a:t>
            </a:r>
          </a:p>
          <a:p>
            <a:r>
              <a:rPr lang="en-GB" baseline="0" dirty="0"/>
              <a:t>It’s all-inclusive so everything is provided – meals, social activities in the evening, academic sessions and employer engagement sessions</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71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Focussing on the assessment</a:t>
            </a:r>
            <a:r>
              <a:rPr lang="en-GB" baseline="0" dirty="0"/>
              <a:t> that will be completed during the summer school </a:t>
            </a:r>
          </a:p>
          <a:p>
            <a:r>
              <a:rPr lang="en-GB" baseline="0" dirty="0"/>
              <a:t>The Assessment is different for every Pathway and it could include various elements like learning diaries, multiple choice tests, group project or presentation, essay, computer programme, etc.</a:t>
            </a:r>
          </a:p>
          <a:p>
            <a:r>
              <a:rPr lang="en-GB" baseline="0" dirty="0"/>
              <a:t>Everyone who completes the programme will get the guaranteed conditional offer or guaranteed interview</a:t>
            </a:r>
          </a:p>
          <a:p>
            <a:r>
              <a:rPr lang="en-GB" baseline="0" dirty="0"/>
              <a:t>If they score 50-64% they will also get a 1 grade reduction off their offer. </a:t>
            </a:r>
          </a:p>
          <a:p>
            <a:r>
              <a:rPr lang="en-GB" baseline="0" dirty="0"/>
              <a:t>And if they score 65% or above they get a 2 grade reduction off their offer.</a:t>
            </a:r>
          </a:p>
          <a:p>
            <a:endParaRPr lang="en-GB" baseline="0" dirty="0"/>
          </a:p>
          <a:p>
            <a:r>
              <a:rPr lang="en-GB" baseline="0" dirty="0"/>
              <a:t>Again please note that there are special conditions for those applying to Medicine, Dentistry, Pharmacy, Biochemistry, Nursing, </a:t>
            </a:r>
            <a:r>
              <a:rPr lang="en-GB" baseline="0" dirty="0" err="1"/>
              <a:t>Midwiferyand</a:t>
            </a:r>
            <a:r>
              <a:rPr lang="en-GB" baseline="0" dirty="0"/>
              <a:t> Social Work where there’s a maximum of a 1 grade reduction.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825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slide</a:t>
            </a:r>
          </a:p>
        </p:txBody>
      </p:sp>
      <p:sp>
        <p:nvSpPr>
          <p:cNvPr id="4" name="Slide Number Placeholder 3"/>
          <p:cNvSpPr>
            <a:spLocks noGrp="1"/>
          </p:cNvSpPr>
          <p:nvPr>
            <p:ph type="sldNum" sz="quarter" idx="5"/>
          </p:nvPr>
        </p:nvSpPr>
        <p:spPr/>
        <p:txBody>
          <a:bodyPr/>
          <a:lstStyle/>
          <a:p>
            <a:fld id="{C76A320D-DF0A-47F7-8DF6-B17398E37894}" type="slidenum">
              <a:rPr lang="en-GB" smtClean="0"/>
              <a:t>14</a:t>
            </a:fld>
            <a:endParaRPr lang="en-GB"/>
          </a:p>
        </p:txBody>
      </p:sp>
    </p:spTree>
    <p:extLst>
      <p:ext uri="{BB962C8B-B14F-4D97-AF65-F5344CB8AC3E}">
        <p14:creationId xmlns:p14="http://schemas.microsoft.com/office/powerpoint/2010/main" val="1593275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talk about the 13 Pathways</a:t>
            </a:r>
          </a:p>
          <a:p>
            <a:endParaRPr lang="en-GB" dirty="0"/>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539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are some of the courses available to you on the AHSS pathway.</a:t>
            </a:r>
          </a:p>
          <a:p>
            <a:endParaRPr lang="en-GB"/>
          </a:p>
          <a:p>
            <a:r>
              <a:rPr lang="en-GB"/>
              <a:t>Because</a:t>
            </a:r>
            <a:r>
              <a:rPr lang="en-GB" baseline="0"/>
              <a:t> the Pathway is multidisciplinary your work on the Pathway Programme will incorporate some, but not all of the above course.  For example you probably won’t do any Criminology coursework on the Pathway but that subject is available to you when you come to Queen’s.</a:t>
            </a:r>
            <a:endParaRPr lang="en-GB"/>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521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courses you can study</a:t>
            </a:r>
            <a:r>
              <a:rPr lang="en-GB" baseline="0" dirty="0"/>
              <a:t> from the BioSci pathway</a:t>
            </a:r>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449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a:t>
            </a:r>
            <a:r>
              <a:rPr lang="en-GB" baseline="0"/>
              <a:t> are the courses available, with a number of variations including languages and placement years.</a:t>
            </a:r>
            <a:endParaRPr lang="en-GB"/>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431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Tell</a:t>
            </a:r>
            <a:r>
              <a:rPr lang="en-GB" baseline="0"/>
              <a:t> them the courses available.</a:t>
            </a:r>
            <a:endParaRPr lang="en-GB"/>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665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 Pathway for talented young people from NI who</a:t>
            </a:r>
          </a:p>
          <a:p>
            <a:pPr marL="177434" indent="-177434">
              <a:buFontTx/>
              <a:buChar char="-"/>
            </a:pPr>
            <a:r>
              <a:rPr lang="en-GB" baseline="0" dirty="0"/>
              <a:t>Want to study at Queen’s</a:t>
            </a:r>
          </a:p>
          <a:p>
            <a:pPr marL="177434" indent="-177434">
              <a:buFontTx/>
              <a:buChar char="-"/>
            </a:pPr>
            <a:r>
              <a:rPr lang="en-GB" baseline="0" dirty="0"/>
              <a:t>Are in their first year of a 2 year Level 3 Programme like A-Levels or BTEC</a:t>
            </a:r>
          </a:p>
          <a:p>
            <a:pPr marL="177434" indent="-177434">
              <a:buFontTx/>
              <a:buChar char="-"/>
            </a:pPr>
            <a:r>
              <a:rPr lang="en-GB" baseline="0" dirty="0"/>
              <a:t>And could use a bit of extra encouragement and Support to get to Queen’s</a:t>
            </a:r>
          </a:p>
          <a:p>
            <a:pPr marL="177434" indent="-177434">
              <a:buFontTx/>
              <a:buChar char="-"/>
            </a:pPr>
            <a:endParaRPr lang="en-GB" baseline="0" dirty="0"/>
          </a:p>
          <a:p>
            <a:pPr marL="0" indent="0">
              <a:buFontTx/>
              <a:buNone/>
            </a:pPr>
            <a:r>
              <a:rPr lang="en-GB" baseline="0" dirty="0"/>
              <a:t>Then The Pathway Opportunity Programme could be for them.</a:t>
            </a:r>
          </a:p>
          <a:p>
            <a:pPr marL="177434" indent="-177434">
              <a:buFontTx/>
              <a:buChar char="-"/>
            </a:pPr>
            <a:endParaRPr lang="en-GB" baseline="0" dirty="0"/>
          </a:p>
          <a:p>
            <a:endParaRPr lang="en-GB" dirty="0"/>
          </a:p>
        </p:txBody>
      </p:sp>
      <p:sp>
        <p:nvSpPr>
          <p:cNvPr id="4" name="Slide Number Placeholder 3"/>
          <p:cNvSpPr>
            <a:spLocks noGrp="1"/>
          </p:cNvSpPr>
          <p:nvPr>
            <p:ph type="sldNum" sz="quarter" idx="5"/>
          </p:nvPr>
        </p:nvSpPr>
        <p:spPr/>
        <p:txBody>
          <a:bodyPr/>
          <a:lstStyle/>
          <a:p>
            <a:fld id="{C76A320D-DF0A-47F7-8DF6-B17398E37894}" type="slidenum">
              <a:rPr lang="en-GB" smtClean="0"/>
              <a:t>2</a:t>
            </a:fld>
            <a:endParaRPr lang="en-GB"/>
          </a:p>
        </p:txBody>
      </p:sp>
    </p:spTree>
    <p:extLst>
      <p:ext uri="{BB962C8B-B14F-4D97-AF65-F5344CB8AC3E}">
        <p14:creationId xmlns:p14="http://schemas.microsoft.com/office/powerpoint/2010/main" val="1024936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the Engineering Pathway you’ll study 4 main branches of Engineering:</a:t>
            </a:r>
          </a:p>
          <a:p>
            <a:r>
              <a:rPr lang="en-GB" dirty="0"/>
              <a:t>Civil Engineering</a:t>
            </a:r>
          </a:p>
          <a:p>
            <a:r>
              <a:rPr lang="en-GB" dirty="0"/>
              <a:t>Chemical Engineering</a:t>
            </a:r>
          </a:p>
          <a:p>
            <a:r>
              <a:rPr lang="en-GB" dirty="0"/>
              <a:t>Electrical and Electronic Engineering</a:t>
            </a:r>
          </a:p>
          <a:p>
            <a:r>
              <a:rPr lang="en-GB" dirty="0" err="1"/>
              <a:t>Mechancial</a:t>
            </a:r>
            <a:r>
              <a:rPr lang="en-GB" dirty="0"/>
              <a:t> Engineering</a:t>
            </a:r>
          </a:p>
          <a:p>
            <a:r>
              <a:rPr lang="en-GB" dirty="0"/>
              <a:t>Everyone does all 4 and are assessed on all 4. And then all these courses are available with other combinations</a:t>
            </a:r>
            <a:r>
              <a:rPr lang="en-GB" baseline="0" dirty="0"/>
              <a:t> available, including placement year options.</a:t>
            </a:r>
            <a:endParaRPr lang="en-GB" dirty="0"/>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6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Tell</a:t>
            </a:r>
            <a:r>
              <a:rPr lang="en-GB" baseline="0"/>
              <a:t> them the courses available.</a:t>
            </a:r>
            <a:endParaRPr lang="en-GB"/>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26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Tell</a:t>
            </a:r>
            <a:r>
              <a:rPr lang="en-GB" baseline="0" dirty="0"/>
              <a:t> them the courses available in the Maths, Physics and </a:t>
            </a:r>
            <a:r>
              <a:rPr lang="en-GB" baseline="0"/>
              <a:t>Chemistry Pathway</a:t>
            </a:r>
          </a:p>
          <a:p>
            <a:endParaRPr lang="en-GB"/>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592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Courses</a:t>
            </a:r>
            <a:r>
              <a:rPr lang="en-GB" baseline="0" dirty="0"/>
              <a:t> available </a:t>
            </a:r>
            <a:r>
              <a:rPr lang="en-GB" baseline="0"/>
              <a:t>in MDBS – mention the exceptions about Medicine and Dentistry again</a:t>
            </a:r>
            <a:endParaRPr lang="en-GB" dirty="0"/>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706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Tell</a:t>
            </a:r>
            <a:r>
              <a:rPr lang="en-GB" baseline="0"/>
              <a:t> them there are also language options and other courses available and to check the ‘available courses’ list </a:t>
            </a:r>
            <a:endParaRPr lang="en-GB"/>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381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Courses</a:t>
            </a:r>
            <a:r>
              <a:rPr lang="en-GB" baseline="0" dirty="0"/>
              <a:t> available in Nursing and Midwifery and there are options to start in September 2026 or push it back to start in February 2027.</a:t>
            </a:r>
            <a:endParaRPr lang="en-GB" dirty="0"/>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921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Courses</a:t>
            </a:r>
            <a:r>
              <a:rPr lang="en-GB" baseline="0" dirty="0"/>
              <a:t> available in Pharmacy – remember to mention the 1 grade in </a:t>
            </a:r>
            <a:r>
              <a:rPr lang="en-GB" baseline="0" dirty="0" err="1"/>
              <a:t>Mpharm</a:t>
            </a:r>
            <a:r>
              <a:rPr lang="en-GB" baseline="0" dirty="0"/>
              <a:t> and it has a Guaranteed Interview, not guaranteed conditional offer like the other two Pharmaceutical courses</a:t>
            </a:r>
            <a:endParaRPr lang="en-GB" dirty="0"/>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954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only course available in the Psychology Pathway, but if that’s what you’re interested in then this is the right Pathway for you.</a:t>
            </a:r>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741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Courses</a:t>
            </a:r>
            <a:r>
              <a:rPr lang="en-GB" baseline="0" dirty="0"/>
              <a:t> available in Social Work – remember to mention about how there will be no guaranteed offer but instead a guaranteed interview but that they can receive up to one grade reduction if successful at interview</a:t>
            </a:r>
            <a:endParaRPr lang="en-GB" dirty="0"/>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064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can research all the courses at Queen’s by going to the Queen’s Course Finder at this link or google: “Queen’s University Belfast Course Finder”</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1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Widening Participation?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Brandon Text Regular"/>
              </a:rPr>
              <a:t>At Queen's University Belfast, we are committed to ensuring that those well able but less likely to participate in Higher Education should have an equal opportunity to do so.</a:t>
            </a:r>
          </a:p>
          <a:p>
            <a:r>
              <a:rPr lang="en-GB" dirty="0"/>
              <a:t> </a:t>
            </a:r>
          </a:p>
        </p:txBody>
      </p:sp>
      <p:sp>
        <p:nvSpPr>
          <p:cNvPr id="4" name="Slide Number Placeholder 3"/>
          <p:cNvSpPr>
            <a:spLocks noGrp="1"/>
          </p:cNvSpPr>
          <p:nvPr>
            <p:ph type="sldNum" sz="quarter" idx="5"/>
          </p:nvPr>
        </p:nvSpPr>
        <p:spPr/>
        <p:txBody>
          <a:bodyPr/>
          <a:lstStyle/>
          <a:p>
            <a:fld id="{C76A320D-DF0A-47F7-8DF6-B17398E37894}" type="slidenum">
              <a:rPr lang="en-GB" smtClean="0"/>
              <a:t>3</a:t>
            </a:fld>
            <a:endParaRPr lang="en-GB"/>
          </a:p>
        </p:txBody>
      </p:sp>
    </p:spTree>
    <p:extLst>
      <p:ext uri="{BB962C8B-B14F-4D97-AF65-F5344CB8AC3E}">
        <p14:creationId xmlns:p14="http://schemas.microsoft.com/office/powerpoint/2010/main" val="15300862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web address takes you here where you can type in the course code or course name. Here I’ve entered “economics”</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790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It’ll show you all sorts of information about the course</a:t>
            </a:r>
            <a:r>
              <a:rPr lang="en-GB" baseline="0" dirty="0"/>
              <a:t> (an overview, the course content, the entry requirements and career prospects), b</a:t>
            </a:r>
            <a:r>
              <a:rPr lang="en-GB" dirty="0"/>
              <a:t>ut I especially</a:t>
            </a:r>
            <a:r>
              <a:rPr lang="en-GB" baseline="0" dirty="0"/>
              <a:t> need you to go to Entry Requirements (tell them click on the circled link)</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6958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focus on the entry requirements. (click to</a:t>
            </a:r>
            <a:r>
              <a:rPr lang="en-GB" baseline="0" dirty="0"/>
              <a:t> zoom in)</a:t>
            </a:r>
            <a:r>
              <a:rPr lang="en-GB" dirty="0"/>
              <a:t> Here the</a:t>
            </a:r>
            <a:r>
              <a:rPr lang="en-GB" baseline="0" dirty="0"/>
              <a:t> requirement is</a:t>
            </a:r>
            <a:r>
              <a:rPr lang="en-GB" dirty="0"/>
              <a:t> ABB but doesn’t list any specific</a:t>
            </a:r>
            <a:r>
              <a:rPr lang="en-GB" baseline="0" dirty="0"/>
              <a:t> subjects so any 3 A-Levels will work.  But for GCSE’s in this course you must have an A in Maths GCSE. If you have a B you may be able to do Business Management or Accounting but not Economics.  </a:t>
            </a:r>
          </a:p>
          <a:p>
            <a:endParaRPr lang="en-GB" baseline="0" dirty="0"/>
          </a:p>
          <a:p>
            <a:r>
              <a:rPr lang="en-GB" baseline="0" dirty="0"/>
              <a:t>And as we discussed before, with the grade reduction this could be reduced to BBB or even BBC (but you still need the A in GCSE Maths)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5407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is required to be eligible</a:t>
            </a:r>
            <a:r>
              <a:rPr lang="en-GB" baseline="0"/>
              <a:t> to apply?</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5043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must meet ALL of the Section A criteria.</a:t>
            </a:r>
          </a:p>
          <a:p>
            <a:endParaRPr lang="en-GB" baseline="0" dirty="0"/>
          </a:p>
          <a:p>
            <a:r>
              <a:rPr lang="en-GB" baseline="0" dirty="0"/>
              <a:t>You must be ordinarily resident in Northern Ireland and in full time education here.</a:t>
            </a:r>
          </a:p>
          <a:p>
            <a:endParaRPr lang="en-GB" baseline="0" dirty="0"/>
          </a:p>
          <a:p>
            <a:r>
              <a:rPr lang="en-GB" baseline="0" dirty="0"/>
              <a:t>You must be in year 1 of a two year level 3 programme – like A-Levels or BTEC’s</a:t>
            </a:r>
          </a:p>
          <a:p>
            <a:endParaRPr lang="en-GB" baseline="0" dirty="0"/>
          </a:p>
          <a:p>
            <a:r>
              <a:rPr lang="en-GB" baseline="0" dirty="0"/>
              <a:t> the Neither Parents one – say “but if your parents are currently studying at University or have graduated only within the last 5 years, then you can still click this one”</a:t>
            </a:r>
          </a:p>
          <a:p>
            <a:endParaRPr lang="en-GB" baseline="0" dirty="0"/>
          </a:p>
          <a:p>
            <a:r>
              <a:rPr lang="en-GB" baseline="0" dirty="0"/>
              <a:t>And you must have 6 GCSE’s at A* to C and we can include ONE non-GCSE like a BTEC in that, and that includes English GCSE.  Plus of those you must have 5 at B or above.  So that can be BBBBB, but with averaging we’ll also accept “ABBBC” and “AABCC”.  Please note that C*’s do NOT count as B’s for this criteria.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9555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level 3 qualifications are acceptable to Queen’s?</a:t>
            </a:r>
          </a:p>
          <a:p>
            <a:endParaRPr lang="en-GB" dirty="0"/>
          </a:p>
          <a:p>
            <a:r>
              <a:rPr lang="en-GB" dirty="0"/>
              <a:t>Three A</a:t>
            </a:r>
            <a:r>
              <a:rPr lang="en-GB" baseline="0" dirty="0"/>
              <a:t> Levels are fully acceptable</a:t>
            </a:r>
          </a:p>
          <a:p>
            <a:endParaRPr lang="en-GB" baseline="0" dirty="0"/>
          </a:p>
          <a:p>
            <a:r>
              <a:rPr lang="en-GB" baseline="0" dirty="0"/>
              <a:t>Click</a:t>
            </a:r>
          </a:p>
          <a:p>
            <a:endParaRPr lang="en-GB" baseline="0" dirty="0"/>
          </a:p>
          <a:p>
            <a:r>
              <a:rPr lang="en-GB" baseline="0" dirty="0"/>
              <a:t>And two A-Levels and one BTEC Subsidiary Diploma or other Single Award qualification like OCR’s are acceptable.</a:t>
            </a:r>
          </a:p>
          <a:p>
            <a:endParaRPr lang="en-GB" baseline="0" dirty="0"/>
          </a:p>
          <a:p>
            <a:r>
              <a:rPr lang="en-GB" baseline="0" dirty="0"/>
              <a:t>Click to next slide</a:t>
            </a:r>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769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at the other end of the spectrum</a:t>
            </a:r>
            <a:r>
              <a:rPr lang="en-GB" baseline="0" dirty="0"/>
              <a:t> a BTEC Extended diploma worth 3 A-levels is acceptable – but is generally only taught at regional colleges, not at schools</a:t>
            </a:r>
          </a:p>
          <a:p>
            <a:endParaRPr lang="en-GB" baseline="0" dirty="0"/>
          </a:p>
          <a:p>
            <a:r>
              <a:rPr lang="en-GB" baseline="0" dirty="0"/>
              <a:t>Click</a:t>
            </a:r>
          </a:p>
          <a:p>
            <a:endParaRPr lang="en-GB" baseline="0" dirty="0"/>
          </a:p>
          <a:p>
            <a:r>
              <a:rPr lang="en-GB" baseline="0" dirty="0"/>
              <a:t>And if your school does BTEC Diplomas which are worth 2 A-levels then that’s fine with an A-Level   OR</a:t>
            </a:r>
          </a:p>
          <a:p>
            <a:endParaRPr lang="en-GB" baseline="0" dirty="0"/>
          </a:p>
          <a:p>
            <a:r>
              <a:rPr lang="en-GB" baseline="0" dirty="0"/>
              <a:t>Click</a:t>
            </a:r>
          </a:p>
          <a:p>
            <a:endParaRPr lang="en-GB" baseline="0" dirty="0"/>
          </a:p>
          <a:p>
            <a:r>
              <a:rPr lang="en-GB" baseline="0" dirty="0"/>
              <a:t>Another single award BTEC or OCR</a:t>
            </a:r>
          </a:p>
          <a:p>
            <a:endParaRPr lang="en-GB" baseline="0" dirty="0"/>
          </a:p>
          <a:p>
            <a:r>
              <a:rPr lang="en-GB" baseline="0" dirty="0"/>
              <a:t>Click to next slide</a:t>
            </a:r>
          </a:p>
          <a:p>
            <a:endParaRPr lang="en-GB" dirty="0"/>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575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unfortunately not acceptable to get on the Pathway Programme nor to come to Queen’s at all is</a:t>
            </a:r>
          </a:p>
          <a:p>
            <a:endParaRPr lang="en-GB" dirty="0"/>
          </a:p>
          <a:p>
            <a:r>
              <a:rPr lang="en-GB" dirty="0"/>
              <a:t>A single A-level and TWO</a:t>
            </a:r>
            <a:r>
              <a:rPr lang="en-GB" baseline="0" dirty="0"/>
              <a:t> Single Award BTEC’s or OCRS</a:t>
            </a:r>
          </a:p>
          <a:p>
            <a:endParaRPr lang="en-GB" baseline="0" dirty="0"/>
          </a:p>
          <a:p>
            <a:r>
              <a:rPr lang="en-GB" baseline="0" dirty="0"/>
              <a:t>Or indeed three single award BTEC’s or OCR’s</a:t>
            </a:r>
            <a:endParaRPr lang="en-GB" dirty="0"/>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3871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must meet just ONE of these Section B criteria</a:t>
            </a:r>
          </a:p>
          <a:p>
            <a:r>
              <a:rPr lang="en-GB" dirty="0"/>
              <a:t>For</a:t>
            </a:r>
            <a:r>
              <a:rPr lang="en-GB" baseline="0" dirty="0"/>
              <a:t> postcode say “by the Northern Ireland Statistics Research Agency” and this looks at a number of things like how close hospitals and leisure centres are to the post code, availability of buses and doctors offices as well as looking at average incomes.”</a:t>
            </a:r>
            <a:endParaRPr lang="en-GB" dirty="0"/>
          </a:p>
          <a:p>
            <a:endParaRPr lang="en-GB" dirty="0"/>
          </a:p>
          <a:p>
            <a:r>
              <a:rPr lang="en-GB" dirty="0"/>
              <a:t>Highlight the note at the bottom </a:t>
            </a:r>
            <a:r>
              <a:rPr lang="en-GB" baseline="0" dirty="0"/>
              <a:t>to tick ALL that apply because the applications are initially shortlisted based on the different Section B categories that apply to them so the more they tick the higher they will be on the shortlist.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8919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now for applying? </a:t>
            </a:r>
          </a:p>
          <a:p>
            <a:endParaRPr lang="en-GB" dirty="0"/>
          </a:p>
          <a:p>
            <a:r>
              <a:rPr lang="en-GB" dirty="0"/>
              <a:t>We expect 500 applications for 300 places so you do have a pretty good chance of getting</a:t>
            </a:r>
            <a:r>
              <a:rPr lang="en-GB" baseline="0" dirty="0"/>
              <a:t> on the programme</a:t>
            </a:r>
            <a:endParaRPr lang="en-GB" dirty="0"/>
          </a:p>
          <a:p>
            <a:endParaRPr lang="en-GB" dirty="0"/>
          </a:p>
          <a:p>
            <a:r>
              <a:rPr lang="en-GB" dirty="0"/>
              <a:t>Go to this web site or just Google “Queen’s University Belfast Pathway”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783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Statistics show that we have low participation from students…</a:t>
            </a:r>
          </a:p>
          <a:p>
            <a:pPr marL="177434" indent="-177434">
              <a:buFontTx/>
              <a:buChar char="-"/>
            </a:pPr>
            <a:r>
              <a:rPr lang="en-GB" dirty="0"/>
              <a:t>Whose</a:t>
            </a:r>
            <a:r>
              <a:rPr lang="en-GB" baseline="0" dirty="0"/>
              <a:t> parents did not attend university</a:t>
            </a:r>
          </a:p>
          <a:p>
            <a:pPr marL="177434" indent="-177434">
              <a:buFontTx/>
              <a:buChar char="-"/>
            </a:pPr>
            <a:r>
              <a:rPr lang="en-GB" baseline="0" dirty="0"/>
              <a:t>From low income households</a:t>
            </a:r>
          </a:p>
          <a:p>
            <a:pPr marL="177434" indent="-177434">
              <a:buFontTx/>
              <a:buChar char="-"/>
            </a:pPr>
            <a:r>
              <a:rPr lang="en-GB" baseline="0" dirty="0"/>
              <a:t>From certain neighbourhoods that don’t traditionally have students going to university</a:t>
            </a:r>
          </a:p>
          <a:p>
            <a:pPr marL="177434" indent="-177434">
              <a:buFontTx/>
              <a:buChar char="-"/>
            </a:pPr>
            <a:r>
              <a:rPr lang="en-GB" baseline="0" dirty="0"/>
              <a:t>Who are young carers – for a child or an elderly parent or grandparent</a:t>
            </a:r>
          </a:p>
          <a:p>
            <a:pPr marL="177434" indent="-177434">
              <a:buFontTx/>
              <a:buChar char="-"/>
            </a:pPr>
            <a:r>
              <a:rPr lang="en-GB" baseline="0" dirty="0"/>
              <a:t>Who are care experienced – either Foster Care or Residential Care</a:t>
            </a:r>
          </a:p>
          <a:p>
            <a:pPr marL="177434" indent="-177434">
              <a:buFontTx/>
              <a:buChar char="-"/>
            </a:pPr>
            <a:r>
              <a:rPr lang="en-GB" baseline="0" dirty="0"/>
              <a:t>Who are refugees/Asylum Seekers/Newcomers</a:t>
            </a:r>
          </a:p>
          <a:p>
            <a:pPr marL="177434" indent="-177434">
              <a:buFontTx/>
              <a:buChar char="-"/>
            </a:pPr>
            <a:endParaRPr lang="en-GB" baseline="0" dirty="0"/>
          </a:p>
          <a:p>
            <a:pPr marL="0" indent="0">
              <a:buFontTx/>
              <a:buNone/>
            </a:pPr>
            <a:r>
              <a:rPr lang="en-GB" baseline="0" dirty="0"/>
              <a:t>Queen’s works to widen participation for these groups – and the Pathway Programme is one way they do that.</a:t>
            </a:r>
          </a:p>
          <a:p>
            <a:endParaRPr lang="en-GB" dirty="0"/>
          </a:p>
        </p:txBody>
      </p:sp>
      <p:sp>
        <p:nvSpPr>
          <p:cNvPr id="4" name="Slide Number Placeholder 3"/>
          <p:cNvSpPr>
            <a:spLocks noGrp="1"/>
          </p:cNvSpPr>
          <p:nvPr>
            <p:ph type="sldNum" sz="quarter" idx="5"/>
          </p:nvPr>
        </p:nvSpPr>
        <p:spPr/>
        <p:txBody>
          <a:bodyPr/>
          <a:lstStyle/>
          <a:p>
            <a:fld id="{C76A320D-DF0A-47F7-8DF6-B17398E37894}" type="slidenum">
              <a:rPr lang="en-GB" smtClean="0"/>
              <a:t>4</a:t>
            </a:fld>
            <a:endParaRPr lang="en-GB"/>
          </a:p>
        </p:txBody>
      </p:sp>
    </p:spTree>
    <p:extLst>
      <p:ext uri="{BB962C8B-B14F-4D97-AF65-F5344CB8AC3E}">
        <p14:creationId xmlns:p14="http://schemas.microsoft.com/office/powerpoint/2010/main" val="25919978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Applications open (or did open) on 30</a:t>
            </a:r>
            <a:r>
              <a:rPr lang="en-GB" baseline="30000" dirty="0"/>
              <a:t>th</a:t>
            </a:r>
            <a:r>
              <a:rPr lang="en-GB" baseline="0" dirty="0"/>
              <a:t> September 2024</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674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web link takes you to this web page. The first part is the instructions in the red part.</a:t>
            </a:r>
            <a:r>
              <a:rPr lang="en-GB" baseline="0" dirty="0"/>
              <a:t> </a:t>
            </a:r>
          </a:p>
          <a:p>
            <a:endParaRPr lang="en-GB" baseline="0" dirty="0"/>
          </a:p>
          <a:p>
            <a:r>
              <a:rPr lang="en-GB" baseline="0" dirty="0"/>
              <a:t>To check your postcode, download the Postcode Checker 2025 in the Media Section of the web site and use </a:t>
            </a:r>
            <a:r>
              <a:rPr lang="en-GB" baseline="0" dirty="0" err="1"/>
              <a:t>Ctrl+F</a:t>
            </a:r>
            <a:r>
              <a:rPr lang="en-GB" baseline="0" dirty="0"/>
              <a:t> to search for your postcode (with the space in the middle). If it says “Meets Postcode Criteria” then they meet the Postcode criteria in Section B. If it says “Does not meet Criteria” then they don’t meet it.</a:t>
            </a:r>
          </a:p>
          <a:p>
            <a:endParaRPr lang="en-GB" baseline="0" dirty="0"/>
          </a:p>
          <a:p>
            <a:r>
              <a:rPr lang="en-GB" baseline="0" dirty="0"/>
              <a:t> Then tell them to apply by clicking the “THE ONLINE APPLICATION IS AVAILABLE HERE!”.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6225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application is online and looks like this.  There are 7 areas to fill in starting with Personal Information.</a:t>
            </a:r>
          </a:p>
          <a:p>
            <a:endParaRPr lang="en-GB" baseline="0" dirty="0"/>
          </a:p>
          <a:p>
            <a:r>
              <a:rPr lang="en-GB" baseline="0" dirty="0"/>
              <a:t>Note: the application cannot be saved so students should read through it, collect all required information and write the personal statements on Microsoft WORD and then complete the application cutting/pasting the statements in from MS WORD.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1128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They select their school from the drop down list and then give us a teacher who will provide their reference</a:t>
            </a:r>
          </a:p>
          <a:p>
            <a:endParaRPr lang="en-GB" baseline="0"/>
          </a:p>
          <a:p>
            <a:r>
              <a:rPr lang="en-GB" baseline="0"/>
              <a:t>Note that the reference is a “Technical” Reference not a personal reference. </a:t>
            </a:r>
          </a:p>
          <a:p>
            <a:endParaRPr lang="en-GB" baseline="0"/>
          </a:p>
          <a:p>
            <a:r>
              <a:rPr lang="en-GB" baseline="0"/>
              <a:t>Most likely their careers teacher or head of year.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4918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Where they tick the Section A and Section B criteria that apply to them</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27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For Qualifications they’ll put in their GCSE subjects and grades and A-levels. They are entered using the drop down boxes.</a:t>
            </a:r>
          </a:p>
          <a:p>
            <a:endParaRPr lang="en-GB" baseline="0" dirty="0"/>
          </a:p>
          <a:p>
            <a:r>
              <a:rPr lang="en-GB" baseline="0" dirty="0"/>
              <a:t>Normally students applying to the Pathway Programme will NOT have completed AS or A2 A-Level exams, however if you have completed any, already, then there’s a box to list the qualifications, when you completed them and what grade you received.</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3741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Select one pathway, but if there is a second they’d definitely be interested in if the first one is over subscribed they can select a secondary Pathway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9987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Personal statement is just two small paragraphs (200 words each)</a:t>
            </a:r>
          </a:p>
          <a:p>
            <a:endParaRPr lang="en-GB" baseline="0" dirty="0"/>
          </a:p>
          <a:p>
            <a:r>
              <a:rPr lang="en-GB" baseline="0" dirty="0"/>
              <a:t>The first one about why they want to be on the programme</a:t>
            </a:r>
          </a:p>
          <a:p>
            <a:endParaRPr lang="en-GB" baseline="0" dirty="0"/>
          </a:p>
          <a:p>
            <a:r>
              <a:rPr lang="en-GB" baseline="0" dirty="0"/>
              <a:t>And the second one about why we should consider you for your chosen Pathway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4415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Parents contact</a:t>
            </a:r>
            <a:r>
              <a:rPr lang="en-GB" baseline="0"/>
              <a:t> information</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167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a:t>
            </a:r>
            <a:r>
              <a:rPr lang="en-GB" baseline="0" dirty="0"/>
              <a:t> all complete and checked – hit submit.  The system will run a check of the application and ask you to fix them before the submission will be allowed.</a:t>
            </a:r>
          </a:p>
          <a:p>
            <a:endParaRPr lang="en-GB" baseline="0" dirty="0"/>
          </a:p>
          <a:p>
            <a:r>
              <a:rPr lang="en-GB" baseline="0" dirty="0"/>
              <a:t>If the student realises they need to change something AFTER they have submitted, they just need to email pop@qub.ac.uk and let us know and we’ll manually change the applications record.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814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the Pathway programme? By participating on the programme they:</a:t>
            </a:r>
          </a:p>
          <a:p>
            <a:r>
              <a:rPr lang="en-GB" dirty="0"/>
              <a:t>- get a chance to study at Queen’s</a:t>
            </a:r>
          </a:p>
          <a:p>
            <a:r>
              <a:rPr lang="en-GB" dirty="0"/>
              <a:t>- experience University Life</a:t>
            </a:r>
          </a:p>
          <a:p>
            <a:r>
              <a:rPr lang="en-GB" dirty="0"/>
              <a:t>- Receive a Guaranteed Conditional Offer or Guaranteed Interview (depending on the course)</a:t>
            </a:r>
          </a:p>
          <a:p>
            <a:r>
              <a:rPr lang="en-GB" dirty="0"/>
              <a:t>- And potentially receive a grade reduction off their offer to Queen’s</a:t>
            </a:r>
          </a:p>
          <a:p>
            <a:endParaRPr lang="en-GB" dirty="0"/>
          </a:p>
          <a:p>
            <a:r>
              <a:rPr lang="en-GB" baseline="0" dirty="0"/>
              <a:t>Click</a:t>
            </a:r>
          </a:p>
          <a:p>
            <a:r>
              <a:rPr lang="en-GB" baseline="0" dirty="0"/>
              <a:t>Essentially it’s a series of events from January to December of next year to aid your progression to Queen’s in a selected subject pathway. Of which there are </a:t>
            </a:r>
            <a:r>
              <a:rPr lang="en-GB" dirty="0"/>
              <a:t>13</a:t>
            </a:r>
            <a:r>
              <a:rPr lang="en-GB" baseline="0" dirty="0"/>
              <a:t> </a:t>
            </a:r>
            <a:r>
              <a:rPr lang="en-GB" baseline="0" dirty="0">
                <a:solidFill>
                  <a:srgbClr val="FF0000"/>
                </a:solidFill>
              </a:rPr>
              <a:t>&lt;&lt;&lt;leads on to the next slide.</a:t>
            </a:r>
            <a:endParaRPr lang="en-GB" dirty="0">
              <a:solidFill>
                <a:srgbClr val="FF0000"/>
              </a:solidFill>
            </a:endParaRPr>
          </a:p>
        </p:txBody>
      </p:sp>
      <p:sp>
        <p:nvSpPr>
          <p:cNvPr id="4" name="Slide Number Placeholder 3"/>
          <p:cNvSpPr>
            <a:spLocks noGrp="1"/>
          </p:cNvSpPr>
          <p:nvPr>
            <p:ph type="sldNum" sz="quarter" idx="5"/>
          </p:nvPr>
        </p:nvSpPr>
        <p:spPr/>
        <p:txBody>
          <a:bodyPr/>
          <a:lstStyle/>
          <a:p>
            <a:fld id="{C76A320D-DF0A-47F7-8DF6-B17398E37894}" type="slidenum">
              <a:rPr lang="en-GB" smtClean="0"/>
              <a:t>5</a:t>
            </a:fld>
            <a:endParaRPr lang="en-GB"/>
          </a:p>
        </p:txBody>
      </p:sp>
    </p:spTree>
    <p:extLst>
      <p:ext uri="{BB962C8B-B14F-4D97-AF65-F5344CB8AC3E}">
        <p14:creationId xmlns:p14="http://schemas.microsoft.com/office/powerpoint/2010/main" val="36121834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2286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out each point and </a:t>
            </a:r>
          </a:p>
          <a:p>
            <a:endParaRPr lang="en-GB" dirty="0"/>
          </a:p>
          <a:p>
            <a:r>
              <a:rPr lang="en-GB" dirty="0"/>
              <a:t>Click</a:t>
            </a:r>
          </a:p>
          <a:p>
            <a:endParaRPr lang="en-GB" dirty="0"/>
          </a:p>
          <a:p>
            <a:r>
              <a:rPr lang="en-GB" baseline="0" dirty="0"/>
              <a:t>Then apply now – applications open on 30</a:t>
            </a:r>
            <a:r>
              <a:rPr lang="en-GB" baseline="30000" dirty="0"/>
              <a:t>th</a:t>
            </a:r>
            <a:r>
              <a:rPr lang="en-GB" baseline="0" dirty="0"/>
              <a:t> September 2024</a:t>
            </a:r>
          </a:p>
          <a:p>
            <a:endParaRPr lang="en-GB" baseline="0" dirty="0"/>
          </a:p>
          <a:p>
            <a:r>
              <a:rPr lang="en-GB" baseline="0" dirty="0"/>
              <a:t>Click</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414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And get the application in by Friday 25</a:t>
            </a:r>
            <a:r>
              <a:rPr lang="en-GB" baseline="30000" dirty="0"/>
              <a:t>th</a:t>
            </a:r>
            <a:r>
              <a:rPr lang="en-GB" baseline="0" dirty="0"/>
              <a:t> October – just before the Halloween break..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0742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Any Questions.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478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list of 13 Pathways – that cover just about every subject at Queen’s.</a:t>
            </a:r>
          </a:p>
          <a:p>
            <a:endParaRPr lang="en-GB" dirty="0"/>
          </a:p>
          <a:p>
            <a:r>
              <a:rPr lang="en-GB" dirty="0"/>
              <a:t>And they’ll be applying to a specific Pathway on the overall Pathway Opportunity Programme and will spend about half their time on the programme within their subject Pathway and the rest of the time with the full group.</a:t>
            </a:r>
          </a:p>
        </p:txBody>
      </p:sp>
      <p:sp>
        <p:nvSpPr>
          <p:cNvPr id="4" name="Slide Number Placeholder 3"/>
          <p:cNvSpPr>
            <a:spLocks noGrp="1"/>
          </p:cNvSpPr>
          <p:nvPr>
            <p:ph type="sldNum" sz="quarter" idx="5"/>
          </p:nvPr>
        </p:nvSpPr>
        <p:spPr/>
        <p:txBody>
          <a:bodyPr/>
          <a:lstStyle/>
          <a:p>
            <a:fld id="{C76A320D-DF0A-47F7-8DF6-B17398E37894}" type="slidenum">
              <a:rPr lang="en-GB" smtClean="0"/>
              <a:t>6</a:t>
            </a:fld>
            <a:endParaRPr lang="en-GB"/>
          </a:p>
        </p:txBody>
      </p:sp>
    </p:spTree>
    <p:extLst>
      <p:ext uri="{BB962C8B-B14F-4D97-AF65-F5344CB8AC3E}">
        <p14:creationId xmlns:p14="http://schemas.microsoft.com/office/powerpoint/2010/main" val="2508569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is the path?”</a:t>
            </a:r>
          </a:p>
          <a:p>
            <a:r>
              <a:rPr lang="en-GB" dirty="0"/>
              <a:t>Each box comes up with a click to talk the students through the steps:</a:t>
            </a:r>
          </a:p>
          <a:p>
            <a:pPr marL="177434" indent="-177434">
              <a:buFont typeface="Arial" panose="020B0604020202020204" pitchFamily="34" charset="0"/>
              <a:buChar char="•"/>
            </a:pPr>
            <a:r>
              <a:rPr lang="en-GB" dirty="0"/>
              <a:t>Apply by 25 </a:t>
            </a:r>
            <a:r>
              <a:rPr lang="en-GB" dirty="0" err="1"/>
              <a:t>october</a:t>
            </a:r>
            <a:r>
              <a:rPr lang="en-GB" dirty="0"/>
              <a:t> (applications open on 30</a:t>
            </a:r>
            <a:r>
              <a:rPr lang="en-GB" baseline="30000" dirty="0"/>
              <a:t>th</a:t>
            </a:r>
            <a:r>
              <a:rPr lang="en-GB" dirty="0"/>
              <a:t> September)</a:t>
            </a:r>
          </a:p>
          <a:p>
            <a:pPr marL="177434" indent="-177434">
              <a:buFont typeface="Arial" panose="020B0604020202020204" pitchFamily="34" charset="0"/>
              <a:buChar char="•"/>
            </a:pPr>
            <a:r>
              <a:rPr lang="en-GB" dirty="0"/>
              <a:t>Welcome</a:t>
            </a:r>
            <a:r>
              <a:rPr lang="en-GB" baseline="0" dirty="0"/>
              <a:t> event on campus in January and a first chance to meet the academics and lecturers from their Pathway subject</a:t>
            </a:r>
          </a:p>
          <a:p>
            <a:pPr marL="177434" indent="-177434">
              <a:buFont typeface="Arial" panose="020B0604020202020204" pitchFamily="34" charset="0"/>
              <a:buChar char="•"/>
            </a:pPr>
            <a:r>
              <a:rPr lang="en-GB" baseline="0" dirty="0"/>
              <a:t>Online subject skills sessions (specific to their pathway) on the VLE over the February mid-term break to get them started in their subject – 4-5 hours work online</a:t>
            </a:r>
          </a:p>
          <a:p>
            <a:pPr marL="177434" indent="-177434">
              <a:buFont typeface="Arial" panose="020B0604020202020204" pitchFamily="34" charset="0"/>
              <a:buChar char="•"/>
            </a:pPr>
            <a:r>
              <a:rPr lang="en-GB" baseline="0" dirty="0"/>
              <a:t>Back to campus in March for Academic Skills such as study skills and exam preparation </a:t>
            </a:r>
          </a:p>
          <a:p>
            <a:pPr marL="177434" marR="0" lvl="0" indent="-17743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A day on campus in April to work with their subject academics.</a:t>
            </a:r>
          </a:p>
          <a:p>
            <a:pPr marL="177434" indent="-177434">
              <a:buFont typeface="Arial" panose="020B0604020202020204" pitchFamily="34" charset="0"/>
              <a:buChar char="•"/>
            </a:pPr>
            <a:r>
              <a:rPr lang="en-GB" baseline="0" dirty="0"/>
              <a:t>Then after they’ve done their AS exams, another day on campus in June for the University Information Session to learn more about University but also to get ready for the summer residential…</a:t>
            </a:r>
          </a:p>
          <a:p>
            <a:pPr marL="177434" indent="-177434">
              <a:buFont typeface="Arial" panose="020B0604020202020204" pitchFamily="34" charset="0"/>
              <a:buChar char="•"/>
            </a:pPr>
            <a:r>
              <a:rPr lang="en-GB" baseline="0" dirty="0"/>
              <a:t>Week-long on campus residential summer school in either June or July (depending on their Pathway) where they work in their subjects and complete an academic assessment</a:t>
            </a:r>
          </a:p>
          <a:p>
            <a:pPr marL="177434" indent="-177434">
              <a:buFont typeface="Arial" panose="020B0604020202020204" pitchFamily="34" charset="0"/>
              <a:buChar char="•"/>
            </a:pPr>
            <a:r>
              <a:rPr lang="en-GB" baseline="0" dirty="0"/>
              <a:t>Return in September for an on campus Next Steps session to focus on their next steps with their UCAS application </a:t>
            </a:r>
          </a:p>
          <a:p>
            <a:pPr marL="177434" indent="-177434">
              <a:buFont typeface="Arial" panose="020B0604020202020204" pitchFamily="34" charset="0"/>
              <a:buChar char="•"/>
            </a:pPr>
            <a:r>
              <a:rPr lang="en-GB" baseline="0" dirty="0"/>
              <a:t>Finish off in November/December 2025 with an on campus Celebration event where you come down on a Saturday with your family for a graduation of sorts to celebrate completing the programme</a:t>
            </a:r>
          </a:p>
          <a:p>
            <a:endParaRPr lang="en-GB" dirty="0"/>
          </a:p>
        </p:txBody>
      </p:sp>
      <p:sp>
        <p:nvSpPr>
          <p:cNvPr id="4" name="Slide Number Placeholder 3"/>
          <p:cNvSpPr>
            <a:spLocks noGrp="1"/>
          </p:cNvSpPr>
          <p:nvPr>
            <p:ph type="sldNum" sz="quarter" idx="5"/>
          </p:nvPr>
        </p:nvSpPr>
        <p:spPr/>
        <p:txBody>
          <a:bodyPr/>
          <a:lstStyle/>
          <a:p>
            <a:fld id="{C76A320D-DF0A-47F7-8DF6-B17398E37894}" type="slidenum">
              <a:rPr lang="en-GB" smtClean="0"/>
              <a:t>7</a:t>
            </a:fld>
            <a:endParaRPr lang="en-GB"/>
          </a:p>
        </p:txBody>
      </p:sp>
    </p:spTree>
    <p:extLst>
      <p:ext uri="{BB962C8B-B14F-4D97-AF65-F5344CB8AC3E}">
        <p14:creationId xmlns:p14="http://schemas.microsoft.com/office/powerpoint/2010/main" val="2520859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Benefits:</a:t>
            </a:r>
          </a:p>
          <a:p>
            <a:pPr marL="177434" indent="-177434">
              <a:buFontTx/>
              <a:buChar char="-"/>
            </a:pPr>
            <a:r>
              <a:rPr lang="en-GB" dirty="0"/>
              <a:t>Receive a guaranteed conditional offer of a place at Queen’s University within your Pathway subject, or a guaranteed interview for courses that have interviews (Medicine, Dentistry, Pharmacy, Social Work and Nursing &amp; Midwifery)</a:t>
            </a:r>
          </a:p>
          <a:p>
            <a:pPr marL="177434" indent="-177434" defTabSz="946313">
              <a:buFontTx/>
              <a:buChar char="-"/>
              <a:defRPr/>
            </a:pPr>
            <a:r>
              <a:rPr lang="en-GB" dirty="0"/>
              <a:t>Be eligible for an offer reduced by up to two A-Level grades (depending on performance and course applied for). </a:t>
            </a:r>
            <a:r>
              <a:rPr lang="en-GB" baseline="0" dirty="0"/>
              <a:t>Explain that a 2 grade reduction will take a standard offer for Law of AAA down to ABB and will take a standard offer of ABB for History down to BBC.</a:t>
            </a:r>
            <a:endParaRPr lang="en-GB" dirty="0"/>
          </a:p>
          <a:p>
            <a:pPr marL="177434" indent="-177434" defTabSz="946313">
              <a:buFontTx/>
              <a:buChar char="-"/>
              <a:defRPr/>
            </a:pPr>
            <a:r>
              <a:rPr lang="en-GB" dirty="0"/>
              <a:t>Receive a £1000 support bursary upon 1st year entry at Queen’s – provided by Kilwaughter Minerals, a major supporter of the Pathway programme since it started in 2017</a:t>
            </a:r>
          </a:p>
          <a:p>
            <a:pPr marL="177434" indent="-177434">
              <a:buFontTx/>
              <a:buChar char="-"/>
            </a:pPr>
            <a:r>
              <a:rPr lang="en-GB" dirty="0"/>
              <a:t>Receive UCAS Application Advice – you’ll hear from the lady at Queen’s who reads your UCAS applications</a:t>
            </a:r>
          </a:p>
          <a:p>
            <a:pPr marL="177434" indent="-177434">
              <a:buFontTx/>
              <a:buChar char="-"/>
            </a:pPr>
            <a:r>
              <a:rPr lang="en-GB" dirty="0"/>
              <a:t>Experience a bit of University Life</a:t>
            </a:r>
          </a:p>
          <a:p>
            <a:pPr marL="177434" indent="-177434">
              <a:buFontTx/>
              <a:buChar char="-"/>
            </a:pPr>
            <a:r>
              <a:rPr lang="en-GB" dirty="0"/>
              <a:t>Receive tailored support upon arriving at Queen’s, t</a:t>
            </a:r>
            <a:r>
              <a:rPr lang="en-GB" baseline="0" dirty="0"/>
              <a:t>o help them get settled in when they arrive and to be there to support them, as Pathway Students, through their time at Queen’s</a:t>
            </a:r>
          </a:p>
        </p:txBody>
      </p:sp>
      <p:sp>
        <p:nvSpPr>
          <p:cNvPr id="4" name="Slide Number Placeholder 3"/>
          <p:cNvSpPr>
            <a:spLocks noGrp="1"/>
          </p:cNvSpPr>
          <p:nvPr>
            <p:ph type="sldNum" sz="quarter" idx="5"/>
          </p:nvPr>
        </p:nvSpPr>
        <p:spPr/>
        <p:txBody>
          <a:bodyPr/>
          <a:lstStyle/>
          <a:p>
            <a:fld id="{C76A320D-DF0A-47F7-8DF6-B17398E37894}" type="slidenum">
              <a:rPr lang="en-GB" smtClean="0"/>
              <a:t>8</a:t>
            </a:fld>
            <a:endParaRPr lang="en-GB"/>
          </a:p>
        </p:txBody>
      </p:sp>
    </p:spTree>
    <p:extLst>
      <p:ext uri="{BB962C8B-B14F-4D97-AF65-F5344CB8AC3E}">
        <p14:creationId xmlns:p14="http://schemas.microsoft.com/office/powerpoint/2010/main" val="3397858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to summarise:</a:t>
            </a:r>
          </a:p>
          <a:p>
            <a:endParaRPr lang="en-GB" dirty="0"/>
          </a:p>
          <a:p>
            <a:r>
              <a:rPr lang="en-GB" dirty="0"/>
              <a:t>The programme is made up of </a:t>
            </a:r>
          </a:p>
          <a:p>
            <a:r>
              <a:rPr lang="en-GB" dirty="0"/>
              <a:t>- 6 one day events</a:t>
            </a:r>
          </a:p>
          <a:p>
            <a:r>
              <a:rPr lang="en-GB" dirty="0"/>
              <a:t>- 1 bit of Self Paced online coursework in February (about 4-5 hours work)</a:t>
            </a:r>
          </a:p>
          <a:p>
            <a:r>
              <a:rPr lang="en-GB" dirty="0"/>
              <a:t>- the 5 day summer school</a:t>
            </a:r>
          </a:p>
        </p:txBody>
      </p:sp>
      <p:sp>
        <p:nvSpPr>
          <p:cNvPr id="4" name="Slide Number Placeholder 3"/>
          <p:cNvSpPr>
            <a:spLocks noGrp="1"/>
          </p:cNvSpPr>
          <p:nvPr>
            <p:ph type="sldNum" sz="quarter" idx="5"/>
          </p:nvPr>
        </p:nvSpPr>
        <p:spPr/>
        <p:txBody>
          <a:bodyPr/>
          <a:lstStyle/>
          <a:p>
            <a:fld id="{C76A320D-DF0A-47F7-8DF6-B17398E37894}" type="slidenum">
              <a:rPr lang="en-GB" smtClean="0"/>
              <a:t>9</a:t>
            </a:fld>
            <a:endParaRPr lang="en-GB"/>
          </a:p>
        </p:txBody>
      </p:sp>
    </p:spTree>
    <p:extLst>
      <p:ext uri="{BB962C8B-B14F-4D97-AF65-F5344CB8AC3E}">
        <p14:creationId xmlns:p14="http://schemas.microsoft.com/office/powerpoint/2010/main" val="1615903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29B12-DEF9-457E-8225-020A74B106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9F7559E-EC0D-491B-BC7D-2ACCB043DA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CCDDDCE-87DB-44C2-BFEF-D000E71A1BBB}"/>
              </a:ext>
            </a:extLst>
          </p:cNvPr>
          <p:cNvSpPr>
            <a:spLocks noGrp="1"/>
          </p:cNvSpPr>
          <p:nvPr>
            <p:ph type="dt" sz="half" idx="10"/>
          </p:nvPr>
        </p:nvSpPr>
        <p:spPr/>
        <p:txBody>
          <a:bodyPr/>
          <a:lstStyle/>
          <a:p>
            <a:fld id="{03432315-303F-4A94-931A-026D2CC45A71}" type="datetimeFigureOut">
              <a:rPr lang="en-GB" smtClean="0"/>
              <a:t>12/09/2024</a:t>
            </a:fld>
            <a:endParaRPr lang="en-GB"/>
          </a:p>
        </p:txBody>
      </p:sp>
      <p:sp>
        <p:nvSpPr>
          <p:cNvPr id="5" name="Footer Placeholder 4">
            <a:extLst>
              <a:ext uri="{FF2B5EF4-FFF2-40B4-BE49-F238E27FC236}">
                <a16:creationId xmlns:a16="http://schemas.microsoft.com/office/drawing/2014/main" id="{30CC8C70-8C32-405F-BB1D-97BA6C7EA9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C1657A-0E01-4529-9A40-12D4F0E54DCF}"/>
              </a:ext>
            </a:extLst>
          </p:cNvPr>
          <p:cNvSpPr>
            <a:spLocks noGrp="1"/>
          </p:cNvSpPr>
          <p:nvPr>
            <p:ph type="sldNum" sz="quarter" idx="12"/>
          </p:nvPr>
        </p:nvSpPr>
        <p:spPr/>
        <p:txBody>
          <a:bodyPr/>
          <a:lstStyle/>
          <a:p>
            <a:fld id="{9A6A1049-DD38-45EB-A439-1A15B2F42416}" type="slidenum">
              <a:rPr lang="en-GB" smtClean="0"/>
              <a:t>‹#›</a:t>
            </a:fld>
            <a:endParaRPr lang="en-GB"/>
          </a:p>
        </p:txBody>
      </p:sp>
    </p:spTree>
    <p:extLst>
      <p:ext uri="{BB962C8B-B14F-4D97-AF65-F5344CB8AC3E}">
        <p14:creationId xmlns:p14="http://schemas.microsoft.com/office/powerpoint/2010/main" val="1929749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C7BCA-D814-43D0-B103-025348853EA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F78CBE-666B-43B6-8029-B67DFA3709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89048C-9F17-41D1-AEF0-78FA8EBB52AB}"/>
              </a:ext>
            </a:extLst>
          </p:cNvPr>
          <p:cNvSpPr>
            <a:spLocks noGrp="1"/>
          </p:cNvSpPr>
          <p:nvPr>
            <p:ph type="dt" sz="half" idx="10"/>
          </p:nvPr>
        </p:nvSpPr>
        <p:spPr/>
        <p:txBody>
          <a:bodyPr/>
          <a:lstStyle/>
          <a:p>
            <a:fld id="{03432315-303F-4A94-931A-026D2CC45A71}" type="datetimeFigureOut">
              <a:rPr lang="en-GB" smtClean="0"/>
              <a:t>12/09/2024</a:t>
            </a:fld>
            <a:endParaRPr lang="en-GB"/>
          </a:p>
        </p:txBody>
      </p:sp>
      <p:sp>
        <p:nvSpPr>
          <p:cNvPr id="5" name="Footer Placeholder 4">
            <a:extLst>
              <a:ext uri="{FF2B5EF4-FFF2-40B4-BE49-F238E27FC236}">
                <a16:creationId xmlns:a16="http://schemas.microsoft.com/office/drawing/2014/main" id="{8ABD8DAE-CAF7-423C-9FDE-7A6FE92997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172795-CB6D-4883-8779-729B9247ADC5}"/>
              </a:ext>
            </a:extLst>
          </p:cNvPr>
          <p:cNvSpPr>
            <a:spLocks noGrp="1"/>
          </p:cNvSpPr>
          <p:nvPr>
            <p:ph type="sldNum" sz="quarter" idx="12"/>
          </p:nvPr>
        </p:nvSpPr>
        <p:spPr/>
        <p:txBody>
          <a:bodyPr/>
          <a:lstStyle/>
          <a:p>
            <a:fld id="{9A6A1049-DD38-45EB-A439-1A15B2F42416}" type="slidenum">
              <a:rPr lang="en-GB" smtClean="0"/>
              <a:t>‹#›</a:t>
            </a:fld>
            <a:endParaRPr lang="en-GB"/>
          </a:p>
        </p:txBody>
      </p:sp>
    </p:spTree>
    <p:extLst>
      <p:ext uri="{BB962C8B-B14F-4D97-AF65-F5344CB8AC3E}">
        <p14:creationId xmlns:p14="http://schemas.microsoft.com/office/powerpoint/2010/main" val="3959725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203963-02D2-4B30-BAAF-3AD882FD301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A19AFA-4B8A-41A4-8566-11DBB0B418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EB32E4-CE7C-4D8D-87B0-399B51C193E2}"/>
              </a:ext>
            </a:extLst>
          </p:cNvPr>
          <p:cNvSpPr>
            <a:spLocks noGrp="1"/>
          </p:cNvSpPr>
          <p:nvPr>
            <p:ph type="dt" sz="half" idx="10"/>
          </p:nvPr>
        </p:nvSpPr>
        <p:spPr/>
        <p:txBody>
          <a:bodyPr/>
          <a:lstStyle/>
          <a:p>
            <a:fld id="{03432315-303F-4A94-931A-026D2CC45A71}" type="datetimeFigureOut">
              <a:rPr lang="en-GB" smtClean="0"/>
              <a:t>12/09/2024</a:t>
            </a:fld>
            <a:endParaRPr lang="en-GB"/>
          </a:p>
        </p:txBody>
      </p:sp>
      <p:sp>
        <p:nvSpPr>
          <p:cNvPr id="5" name="Footer Placeholder 4">
            <a:extLst>
              <a:ext uri="{FF2B5EF4-FFF2-40B4-BE49-F238E27FC236}">
                <a16:creationId xmlns:a16="http://schemas.microsoft.com/office/drawing/2014/main" id="{AF85F4B4-C091-4AA9-880D-55ED3F5C88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6E4531-12A6-4255-B2FD-DA627B8158E2}"/>
              </a:ext>
            </a:extLst>
          </p:cNvPr>
          <p:cNvSpPr>
            <a:spLocks noGrp="1"/>
          </p:cNvSpPr>
          <p:nvPr>
            <p:ph type="sldNum" sz="quarter" idx="12"/>
          </p:nvPr>
        </p:nvSpPr>
        <p:spPr/>
        <p:txBody>
          <a:bodyPr/>
          <a:lstStyle/>
          <a:p>
            <a:fld id="{9A6A1049-DD38-45EB-A439-1A15B2F42416}" type="slidenum">
              <a:rPr lang="en-GB" smtClean="0"/>
              <a:t>‹#›</a:t>
            </a:fld>
            <a:endParaRPr lang="en-GB"/>
          </a:p>
        </p:txBody>
      </p:sp>
    </p:spTree>
    <p:extLst>
      <p:ext uri="{BB962C8B-B14F-4D97-AF65-F5344CB8AC3E}">
        <p14:creationId xmlns:p14="http://schemas.microsoft.com/office/powerpoint/2010/main" val="1569783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pic lef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7010400" cy="6858000"/>
          </a:xfrm>
          <a:prstGeom prst="rect">
            <a:avLst/>
          </a:prstGeom>
        </p:spPr>
        <p:txBody>
          <a:bodyPr/>
          <a:lstStyle/>
          <a:p>
            <a:endParaRPr lang="en-US"/>
          </a:p>
        </p:txBody>
      </p:sp>
      <p:sp>
        <p:nvSpPr>
          <p:cNvPr id="5" name="Text Placeholder 4"/>
          <p:cNvSpPr>
            <a:spLocks noGrp="1"/>
          </p:cNvSpPr>
          <p:nvPr>
            <p:ph type="body" sz="quarter" idx="12" hasCustomPrompt="1"/>
          </p:nvPr>
        </p:nvSpPr>
        <p:spPr>
          <a:xfrm>
            <a:off x="7315200" y="414339"/>
            <a:ext cx="4303776" cy="999934"/>
          </a:xfrm>
          <a:prstGeom prst="rect">
            <a:avLst/>
          </a:prstGeom>
        </p:spPr>
        <p:txBody>
          <a:bodyPr/>
          <a:lstStyle>
            <a:lvl1pPr marL="0" indent="0">
              <a:buNone/>
              <a:defRPr b="1" baseline="0">
                <a:solidFill>
                  <a:srgbClr val="D6000D"/>
                </a:solidFill>
              </a:defRPr>
            </a:lvl1pPr>
          </a:lstStyle>
          <a:p>
            <a:pPr lvl="0"/>
            <a:r>
              <a:rPr lang="en-US"/>
              <a:t>TITLE GOES HERE IN UPPERCASE BOLD</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86807" y="5782559"/>
            <a:ext cx="1832169" cy="705600"/>
          </a:xfrm>
          <a:prstGeom prst="rect">
            <a:avLst/>
          </a:prstGeom>
        </p:spPr>
      </p:pic>
      <p:sp>
        <p:nvSpPr>
          <p:cNvPr id="12" name="Text Placeholder 11"/>
          <p:cNvSpPr>
            <a:spLocks noGrp="1"/>
          </p:cNvSpPr>
          <p:nvPr>
            <p:ph type="body" sz="quarter" idx="13" hasCustomPrompt="1"/>
          </p:nvPr>
        </p:nvSpPr>
        <p:spPr>
          <a:xfrm>
            <a:off x="7315200" y="1584325"/>
            <a:ext cx="4303776"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spTree>
    <p:extLst>
      <p:ext uri="{BB962C8B-B14F-4D97-AF65-F5344CB8AC3E}">
        <p14:creationId xmlns:p14="http://schemas.microsoft.com/office/powerpoint/2010/main" val="3602751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chart left">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7315200" y="414339"/>
            <a:ext cx="4303776" cy="999934"/>
          </a:xfrm>
          <a:prstGeom prst="rect">
            <a:avLst/>
          </a:prstGeom>
        </p:spPr>
        <p:txBody>
          <a:bodyPr/>
          <a:lstStyle>
            <a:lvl1pPr marL="0" indent="0">
              <a:buNone/>
              <a:defRPr b="1" baseline="0">
                <a:solidFill>
                  <a:srgbClr val="D6000D"/>
                </a:solidFill>
              </a:defRPr>
            </a:lvl1pPr>
          </a:lstStyle>
          <a:p>
            <a:pPr lvl="0"/>
            <a:r>
              <a:rPr lang="en-US"/>
              <a:t>TITLE GOES HERE IN UPPERCASE BOLD</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86807" y="5782559"/>
            <a:ext cx="1832169" cy="705600"/>
          </a:xfrm>
          <a:prstGeom prst="rect">
            <a:avLst/>
          </a:prstGeom>
        </p:spPr>
      </p:pic>
      <p:sp>
        <p:nvSpPr>
          <p:cNvPr id="12" name="Text Placeholder 11"/>
          <p:cNvSpPr>
            <a:spLocks noGrp="1"/>
          </p:cNvSpPr>
          <p:nvPr>
            <p:ph type="body" sz="quarter" idx="13" hasCustomPrompt="1"/>
          </p:nvPr>
        </p:nvSpPr>
        <p:spPr>
          <a:xfrm>
            <a:off x="7315200" y="1584325"/>
            <a:ext cx="4303776"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sp>
        <p:nvSpPr>
          <p:cNvPr id="4" name="Chart Placeholder 3"/>
          <p:cNvSpPr>
            <a:spLocks noGrp="1"/>
          </p:cNvSpPr>
          <p:nvPr>
            <p:ph type="chart" sz="quarter" idx="14"/>
          </p:nvPr>
        </p:nvSpPr>
        <p:spPr>
          <a:xfrm>
            <a:off x="0" y="0"/>
            <a:ext cx="7010400" cy="6858000"/>
          </a:xfrm>
          <a:prstGeom prst="rect">
            <a:avLst/>
          </a:prstGeom>
        </p:spPr>
        <p:txBody>
          <a:bodyPr/>
          <a:lstStyle/>
          <a:p>
            <a:endParaRPr lang="en-US"/>
          </a:p>
        </p:txBody>
      </p:sp>
    </p:spTree>
    <p:extLst>
      <p:ext uri="{BB962C8B-B14F-4D97-AF65-F5344CB8AC3E}">
        <p14:creationId xmlns:p14="http://schemas.microsoft.com/office/powerpoint/2010/main" val="352143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pic righ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5181600" y="0"/>
            <a:ext cx="7010400" cy="6858000"/>
          </a:xfrm>
          <a:prstGeom prst="rect">
            <a:avLst/>
          </a:prstGeom>
        </p:spPr>
        <p:txBody>
          <a:bodyPr/>
          <a:lstStyle/>
          <a:p>
            <a:endParaRPr lang="en-US"/>
          </a:p>
        </p:txBody>
      </p:sp>
      <p:sp>
        <p:nvSpPr>
          <p:cNvPr id="5" name="Text Placeholder 4"/>
          <p:cNvSpPr>
            <a:spLocks noGrp="1"/>
          </p:cNvSpPr>
          <p:nvPr>
            <p:ph type="body" sz="quarter" idx="12" hasCustomPrompt="1"/>
          </p:nvPr>
        </p:nvSpPr>
        <p:spPr>
          <a:xfrm>
            <a:off x="548640" y="414339"/>
            <a:ext cx="4047744" cy="999934"/>
          </a:xfrm>
          <a:prstGeom prst="rect">
            <a:avLst/>
          </a:prstGeom>
        </p:spPr>
        <p:txBody>
          <a:bodyPr/>
          <a:lstStyle>
            <a:lvl1pPr marL="0" indent="0">
              <a:buNone/>
              <a:defRPr b="1" baseline="0">
                <a:solidFill>
                  <a:srgbClr val="D6000D"/>
                </a:solidFill>
              </a:defRPr>
            </a:lvl1pPr>
          </a:lstStyle>
          <a:p>
            <a:pPr lvl="0"/>
            <a:r>
              <a:rPr lang="en-US"/>
              <a:t>TITLE GOES HERE IN UPPERCASE BOLD</a:t>
            </a:r>
          </a:p>
        </p:txBody>
      </p:sp>
      <p:sp>
        <p:nvSpPr>
          <p:cNvPr id="12" name="Text Placeholder 11"/>
          <p:cNvSpPr>
            <a:spLocks noGrp="1"/>
          </p:cNvSpPr>
          <p:nvPr>
            <p:ph type="body" sz="quarter" idx="13" hasCustomPrompt="1"/>
          </p:nvPr>
        </p:nvSpPr>
        <p:spPr>
          <a:xfrm>
            <a:off x="548640" y="1584325"/>
            <a:ext cx="4047744"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8640" y="5782559"/>
            <a:ext cx="1832169" cy="705600"/>
          </a:xfrm>
          <a:prstGeom prst="rect">
            <a:avLst/>
          </a:prstGeom>
        </p:spPr>
      </p:pic>
    </p:spTree>
    <p:extLst>
      <p:ext uri="{BB962C8B-B14F-4D97-AF65-F5344CB8AC3E}">
        <p14:creationId xmlns:p14="http://schemas.microsoft.com/office/powerpoint/2010/main" val="2252640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pic narrow righ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flipH="1">
            <a:off x="7010400" y="0"/>
            <a:ext cx="5181600" cy="6858000"/>
          </a:xfrm>
          <a:prstGeom prst="rect">
            <a:avLst/>
          </a:prstGeom>
        </p:spPr>
        <p:txBody>
          <a:bodyPr/>
          <a:lstStyle/>
          <a:p>
            <a:endParaRPr lang="en-US"/>
          </a:p>
        </p:txBody>
      </p:sp>
      <p:sp>
        <p:nvSpPr>
          <p:cNvPr id="4" name="Text Placeholder 4"/>
          <p:cNvSpPr>
            <a:spLocks noGrp="1"/>
          </p:cNvSpPr>
          <p:nvPr>
            <p:ph type="body" sz="quarter" idx="12" hasCustomPrompt="1"/>
          </p:nvPr>
        </p:nvSpPr>
        <p:spPr>
          <a:xfrm>
            <a:off x="548640" y="572835"/>
            <a:ext cx="5596128" cy="999934"/>
          </a:xfrm>
          <a:prstGeom prst="rect">
            <a:avLst/>
          </a:prstGeom>
        </p:spPr>
        <p:txBody>
          <a:bodyPr/>
          <a:lstStyle>
            <a:lvl1pPr marL="0" indent="0">
              <a:buNone/>
              <a:defRPr sz="3600" b="1" baseline="0">
                <a:solidFill>
                  <a:srgbClr val="D6000D"/>
                </a:solidFill>
              </a:defRPr>
            </a:lvl1pPr>
          </a:lstStyle>
          <a:p>
            <a:pPr lvl="0"/>
            <a:r>
              <a:rPr lang="en-US"/>
              <a:t>TITLE GOES HERE IN UPPERCASE BOLD</a:t>
            </a:r>
          </a:p>
        </p:txBody>
      </p:sp>
      <p:sp>
        <p:nvSpPr>
          <p:cNvPr id="5" name="Text Placeholder 11"/>
          <p:cNvSpPr>
            <a:spLocks noGrp="1"/>
          </p:cNvSpPr>
          <p:nvPr>
            <p:ph type="body" sz="quarter" idx="13" hasCustomPrompt="1"/>
          </p:nvPr>
        </p:nvSpPr>
        <p:spPr>
          <a:xfrm>
            <a:off x="548640" y="1892289"/>
            <a:ext cx="5596128"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8640" y="5782559"/>
            <a:ext cx="1832169" cy="705600"/>
          </a:xfrm>
          <a:prstGeom prst="rect">
            <a:avLst/>
          </a:prstGeom>
        </p:spPr>
      </p:pic>
    </p:spTree>
    <p:extLst>
      <p:ext uri="{BB962C8B-B14F-4D97-AF65-F5344CB8AC3E}">
        <p14:creationId xmlns:p14="http://schemas.microsoft.com/office/powerpoint/2010/main" val="664178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86807" y="5782559"/>
            <a:ext cx="1832169" cy="705600"/>
          </a:xfrm>
          <a:prstGeom prst="rect">
            <a:avLst/>
          </a:prstGeom>
        </p:spPr>
      </p:pic>
      <p:sp>
        <p:nvSpPr>
          <p:cNvPr id="6" name="Text Placeholder 4"/>
          <p:cNvSpPr>
            <a:spLocks noGrp="1"/>
          </p:cNvSpPr>
          <p:nvPr>
            <p:ph type="body" sz="quarter" idx="12" hasCustomPrompt="1"/>
          </p:nvPr>
        </p:nvSpPr>
        <p:spPr>
          <a:xfrm>
            <a:off x="548640" y="1609154"/>
            <a:ext cx="6851904" cy="1402269"/>
          </a:xfrm>
          <a:prstGeom prst="rect">
            <a:avLst/>
          </a:prstGeom>
        </p:spPr>
        <p:txBody>
          <a:bodyPr/>
          <a:lstStyle>
            <a:lvl1pPr marL="0" indent="0">
              <a:buNone/>
              <a:defRPr sz="4800" b="1" baseline="0">
                <a:solidFill>
                  <a:srgbClr val="D6000D"/>
                </a:solidFill>
              </a:defRPr>
            </a:lvl1pPr>
          </a:lstStyle>
          <a:p>
            <a:pPr lvl="0"/>
            <a:r>
              <a:rPr lang="en-US"/>
              <a:t>TITLE GOES HERE IN UPPERCASE BOLD</a:t>
            </a:r>
          </a:p>
        </p:txBody>
      </p:sp>
      <p:sp>
        <p:nvSpPr>
          <p:cNvPr id="7" name="Text Placeholder 11"/>
          <p:cNvSpPr>
            <a:spLocks noGrp="1"/>
          </p:cNvSpPr>
          <p:nvPr>
            <p:ph type="body" sz="quarter" idx="13" hasCustomPrompt="1"/>
          </p:nvPr>
        </p:nvSpPr>
        <p:spPr>
          <a:xfrm>
            <a:off x="548640" y="3281409"/>
            <a:ext cx="6851904" cy="3206750"/>
          </a:xfrm>
          <a:prstGeom prst="rect">
            <a:avLst/>
          </a:prstGeom>
        </p:spPr>
        <p:txBody>
          <a:bodyPr/>
          <a:lstStyle>
            <a:lvl1pPr marL="342900" indent="-342900">
              <a:lnSpc>
                <a:spcPct val="100000"/>
              </a:lnSpc>
              <a:buFont typeface="Arial" charset="0"/>
              <a:buChar char="•"/>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a:t>
            </a:r>
          </a:p>
          <a:p>
            <a:pPr lvl="0"/>
            <a:r>
              <a:rPr lang="en-US" err="1"/>
              <a:t>Magnis</a:t>
            </a:r>
            <a:r>
              <a:rPr lang="en-US"/>
              <a:t> dis parturient </a:t>
            </a:r>
            <a:r>
              <a:rPr lang="en-US" err="1"/>
              <a:t>montes</a:t>
            </a:r>
            <a:endParaRPr lang="en-US"/>
          </a:p>
          <a:p>
            <a:pPr lvl="0"/>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endParaRPr lang="en-US"/>
          </a:p>
        </p:txBody>
      </p:sp>
    </p:spTree>
    <p:extLst>
      <p:ext uri="{BB962C8B-B14F-4D97-AF65-F5344CB8AC3E}">
        <p14:creationId xmlns:p14="http://schemas.microsoft.com/office/powerpoint/2010/main" val="2037108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 char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86807" y="5782559"/>
            <a:ext cx="1832169" cy="705600"/>
          </a:xfrm>
          <a:prstGeom prst="rect">
            <a:avLst/>
          </a:prstGeom>
        </p:spPr>
      </p:pic>
      <p:sp>
        <p:nvSpPr>
          <p:cNvPr id="4" name="Chart Placeholder 3"/>
          <p:cNvSpPr>
            <a:spLocks noGrp="1"/>
          </p:cNvSpPr>
          <p:nvPr>
            <p:ph type="chart" sz="quarter" idx="10"/>
          </p:nvPr>
        </p:nvSpPr>
        <p:spPr>
          <a:xfrm>
            <a:off x="548640" y="401638"/>
            <a:ext cx="8900160" cy="5999162"/>
          </a:xfrm>
          <a:prstGeom prst="rect">
            <a:avLst/>
          </a:prstGeom>
        </p:spPr>
        <p:txBody>
          <a:bodyPr/>
          <a:lstStyle/>
          <a:p>
            <a:endParaRPr lang="en-US"/>
          </a:p>
        </p:txBody>
      </p:sp>
    </p:spTree>
    <p:extLst>
      <p:ext uri="{BB962C8B-B14F-4D97-AF65-F5344CB8AC3E}">
        <p14:creationId xmlns:p14="http://schemas.microsoft.com/office/powerpoint/2010/main" val="1069246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Title slide animate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42298" y="424894"/>
            <a:ext cx="2001062" cy="770644"/>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891945" y="2297409"/>
            <a:ext cx="7937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3196745" y="2600621"/>
            <a:ext cx="7937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0" hasCustomPrompt="1"/>
          </p:nvPr>
        </p:nvSpPr>
        <p:spPr>
          <a:xfrm>
            <a:off x="1583246" y="1585414"/>
            <a:ext cx="3817810" cy="2892425"/>
          </a:xfrm>
          <a:prstGeom prst="rect">
            <a:avLst/>
          </a:prstGeom>
        </p:spPr>
        <p:txBody>
          <a:bodyPr lIns="288000" tIns="251999" rIns="0" bIns="288000"/>
          <a:lstStyle>
            <a:lvl1pPr marL="0" indent="0">
              <a:buNone/>
              <a:defRPr sz="3200" b="1" i="0" baseline="0">
                <a:solidFill>
                  <a:srgbClr val="D6000D"/>
                </a:solidFill>
                <a:latin typeface="Arial" charset="0"/>
                <a:ea typeface="Arial" charset="0"/>
                <a:cs typeface="Arial" charset="0"/>
              </a:defRPr>
            </a:lvl1pPr>
          </a:lstStyle>
          <a:p>
            <a:pPr lvl="0"/>
            <a:r>
              <a:rPr lang="en-US"/>
              <a:t>PRESENTATION TITLE ARIAL BOLD 32PT WITH A MAXIMUM OF 12 WORDS</a:t>
            </a:r>
          </a:p>
        </p:txBody>
      </p:sp>
      <p:sp>
        <p:nvSpPr>
          <p:cNvPr id="14" name="Text Placeholder 13"/>
          <p:cNvSpPr>
            <a:spLocks noGrp="1"/>
          </p:cNvSpPr>
          <p:nvPr>
            <p:ph type="body" sz="quarter" idx="11" hasCustomPrompt="1"/>
          </p:nvPr>
        </p:nvSpPr>
        <p:spPr>
          <a:xfrm>
            <a:off x="1582738" y="5389563"/>
            <a:ext cx="3586670" cy="365061"/>
          </a:xfrm>
          <a:prstGeom prst="rect">
            <a:avLst/>
          </a:prstGeom>
        </p:spPr>
        <p:txBody>
          <a:bodyPr/>
          <a:lstStyle>
            <a:lvl1pPr marL="0" indent="0">
              <a:lnSpc>
                <a:spcPct val="100000"/>
              </a:lnSpc>
              <a:buNone/>
              <a:defRPr sz="1600" b="1" i="0" baseline="0">
                <a:solidFill>
                  <a:srgbClr val="D6000D"/>
                </a:solidFill>
                <a:latin typeface="Arial" charset="0"/>
                <a:ea typeface="Arial" charset="0"/>
                <a:cs typeface="Arial" charset="0"/>
              </a:defRPr>
            </a:lvl1pPr>
          </a:lstStyle>
          <a:p>
            <a:pPr lvl="0"/>
            <a:r>
              <a:rPr lang="en-US"/>
              <a:t>PRESENTER NAME</a:t>
            </a:r>
          </a:p>
        </p:txBody>
      </p:sp>
      <p:sp>
        <p:nvSpPr>
          <p:cNvPr id="15" name="Text Placeholder 13"/>
          <p:cNvSpPr>
            <a:spLocks noGrp="1"/>
          </p:cNvSpPr>
          <p:nvPr>
            <p:ph type="body" sz="quarter" idx="12" hasCustomPrompt="1"/>
          </p:nvPr>
        </p:nvSpPr>
        <p:spPr>
          <a:xfrm>
            <a:off x="1582738" y="5711637"/>
            <a:ext cx="3586670" cy="401567"/>
          </a:xfrm>
          <a:prstGeom prst="rect">
            <a:avLst/>
          </a:prstGeom>
        </p:spPr>
        <p:txBody>
          <a:bodyPr/>
          <a:lstStyle>
            <a:lvl1pPr marL="0" indent="0">
              <a:lnSpc>
                <a:spcPct val="100000"/>
              </a:lnSpc>
              <a:buNone/>
              <a:defRPr sz="1600" b="0" i="0" baseline="0">
                <a:solidFill>
                  <a:srgbClr val="D6000D"/>
                </a:solidFill>
                <a:latin typeface="Arial" charset="0"/>
                <a:ea typeface="Arial" charset="0"/>
                <a:cs typeface="Arial" charset="0"/>
              </a:defRPr>
            </a:lvl1pPr>
          </a:lstStyle>
          <a:p>
            <a:pPr lvl="0"/>
            <a:r>
              <a:rPr lang="en-US"/>
              <a:t>PRESENTER TITLE</a:t>
            </a:r>
          </a:p>
        </p:txBody>
      </p:sp>
      <p:sp>
        <p:nvSpPr>
          <p:cNvPr id="16" name="Text Placeholder 13"/>
          <p:cNvSpPr>
            <a:spLocks noGrp="1"/>
          </p:cNvSpPr>
          <p:nvPr>
            <p:ph type="body" sz="quarter" idx="13" hasCustomPrompt="1"/>
          </p:nvPr>
        </p:nvSpPr>
        <p:spPr>
          <a:xfrm>
            <a:off x="1582738" y="6033711"/>
            <a:ext cx="3586670" cy="401567"/>
          </a:xfrm>
          <a:prstGeom prst="rect">
            <a:avLst/>
          </a:prstGeom>
        </p:spPr>
        <p:txBody>
          <a:bodyPr/>
          <a:lstStyle>
            <a:lvl1pPr marL="0" indent="0">
              <a:lnSpc>
                <a:spcPct val="100000"/>
              </a:lnSpc>
              <a:buNone/>
              <a:defRPr sz="1200" b="0" i="0" baseline="0">
                <a:solidFill>
                  <a:srgbClr val="D6000D"/>
                </a:solidFill>
                <a:latin typeface="Arial" charset="0"/>
                <a:ea typeface="Arial" charset="0"/>
                <a:cs typeface="Arial" charset="0"/>
              </a:defRPr>
            </a:lvl1pPr>
          </a:lstStyle>
          <a:p>
            <a:pPr lvl="0"/>
            <a:r>
              <a:rPr lang="en-US"/>
              <a:t>DATE OF PRESENTATION</a:t>
            </a:r>
          </a:p>
        </p:txBody>
      </p:sp>
    </p:spTree>
    <p:extLst>
      <p:ext uri="{BB962C8B-B14F-4D97-AF65-F5344CB8AC3E}">
        <p14:creationId xmlns:p14="http://schemas.microsoft.com/office/powerpoint/2010/main" val="1807356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0" presetClass="path" presetSubtype="0" accel="50000" decel="50000" fill="hold" nodeType="withEffect">
                                  <p:stCondLst>
                                    <p:cond delay="0"/>
                                  </p:stCondLst>
                                  <p:childTnLst>
                                    <p:animMotion origin="layout" path="M -1.66667E-6 4.81481E-6 L -0.1276 -0.17292 " pathEditMode="relative" rAng="0" ptsTypes="AA">
                                      <p:cBhvr>
                                        <p:cTn id="12" dur="1000" fill="hold"/>
                                        <p:tgtEl>
                                          <p:spTgt spid="8"/>
                                        </p:tgtEl>
                                        <p:attrNameLst>
                                          <p:attrName>ppt_x</p:attrName>
                                          <p:attrName>ppt_y</p:attrName>
                                        </p:attrNameLst>
                                      </p:cBhvr>
                                      <p:rCtr x="-6380" y="-8657"/>
                                    </p:animMotion>
                                  </p:childTnLst>
                                </p:cTn>
                              </p:par>
                              <p:par>
                                <p:cTn id="13" presetID="0" presetClass="path" presetSubtype="0" accel="50000" decel="50000" fill="hold" nodeType="withEffect">
                                  <p:stCondLst>
                                    <p:cond delay="0"/>
                                  </p:stCondLst>
                                  <p:childTnLst>
                                    <p:animMotion origin="layout" path="M -1.66667E-6 1.85185E-6 L 0.13945 0.13634 " pathEditMode="relative" rAng="0" ptsTypes="AA">
                                      <p:cBhvr>
                                        <p:cTn id="14" dur="1000" fill="hold"/>
                                        <p:tgtEl>
                                          <p:spTgt spid="9"/>
                                        </p:tgtEl>
                                        <p:attrNameLst>
                                          <p:attrName>ppt_x</p:attrName>
                                          <p:attrName>ppt_y</p:attrName>
                                        </p:attrNameLst>
                                      </p:cBhvr>
                                      <p:rCtr x="6966" y="68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ext Placeholder 13"/>
          <p:cNvSpPr>
            <a:spLocks noGrp="1"/>
          </p:cNvSpPr>
          <p:nvPr>
            <p:ph type="body" sz="quarter" idx="11" hasCustomPrompt="1"/>
          </p:nvPr>
        </p:nvSpPr>
        <p:spPr>
          <a:xfrm>
            <a:off x="1582738" y="5389563"/>
            <a:ext cx="3586670" cy="365061"/>
          </a:xfrm>
          <a:prstGeom prst="rect">
            <a:avLst/>
          </a:prstGeom>
        </p:spPr>
        <p:txBody>
          <a:bodyPr/>
          <a:lstStyle>
            <a:lvl1pPr marL="0" indent="0">
              <a:lnSpc>
                <a:spcPct val="100000"/>
              </a:lnSpc>
              <a:buNone/>
              <a:defRPr sz="1600" b="1" i="0" baseline="0">
                <a:solidFill>
                  <a:srgbClr val="D6000D"/>
                </a:solidFill>
                <a:latin typeface="Arial" charset="0"/>
                <a:ea typeface="Arial" charset="0"/>
                <a:cs typeface="Arial" charset="0"/>
              </a:defRPr>
            </a:lvl1pPr>
          </a:lstStyle>
          <a:p>
            <a:pPr lvl="0"/>
            <a:r>
              <a:rPr lang="en-US"/>
              <a:t>PRESENTER NAME</a:t>
            </a:r>
          </a:p>
        </p:txBody>
      </p:sp>
      <p:sp>
        <p:nvSpPr>
          <p:cNvPr id="15" name="Text Placeholder 13"/>
          <p:cNvSpPr>
            <a:spLocks noGrp="1"/>
          </p:cNvSpPr>
          <p:nvPr>
            <p:ph type="body" sz="quarter" idx="12" hasCustomPrompt="1"/>
          </p:nvPr>
        </p:nvSpPr>
        <p:spPr>
          <a:xfrm>
            <a:off x="1582738" y="5711637"/>
            <a:ext cx="3586670" cy="401567"/>
          </a:xfrm>
          <a:prstGeom prst="rect">
            <a:avLst/>
          </a:prstGeom>
        </p:spPr>
        <p:txBody>
          <a:bodyPr/>
          <a:lstStyle>
            <a:lvl1pPr marL="0" indent="0">
              <a:lnSpc>
                <a:spcPct val="100000"/>
              </a:lnSpc>
              <a:buNone/>
              <a:defRPr sz="1600" b="0" i="0" baseline="0">
                <a:solidFill>
                  <a:srgbClr val="D6000D"/>
                </a:solidFill>
                <a:latin typeface="Arial" charset="0"/>
                <a:ea typeface="Arial" charset="0"/>
                <a:cs typeface="Arial" charset="0"/>
              </a:defRPr>
            </a:lvl1pPr>
          </a:lstStyle>
          <a:p>
            <a:pPr lvl="0"/>
            <a:r>
              <a:rPr lang="en-US"/>
              <a:t>PRESENTER TITLE</a:t>
            </a:r>
          </a:p>
        </p:txBody>
      </p:sp>
      <p:sp>
        <p:nvSpPr>
          <p:cNvPr id="16" name="Text Placeholder 13"/>
          <p:cNvSpPr>
            <a:spLocks noGrp="1"/>
          </p:cNvSpPr>
          <p:nvPr>
            <p:ph type="body" sz="quarter" idx="13" hasCustomPrompt="1"/>
          </p:nvPr>
        </p:nvSpPr>
        <p:spPr>
          <a:xfrm>
            <a:off x="1582738" y="6033711"/>
            <a:ext cx="3586670" cy="401567"/>
          </a:xfrm>
          <a:prstGeom prst="rect">
            <a:avLst/>
          </a:prstGeom>
        </p:spPr>
        <p:txBody>
          <a:bodyPr/>
          <a:lstStyle>
            <a:lvl1pPr marL="0" indent="0">
              <a:lnSpc>
                <a:spcPct val="100000"/>
              </a:lnSpc>
              <a:buNone/>
              <a:defRPr sz="1200" b="0" i="0" baseline="0">
                <a:solidFill>
                  <a:srgbClr val="D6000D"/>
                </a:solidFill>
                <a:latin typeface="Arial" charset="0"/>
                <a:ea typeface="Arial" charset="0"/>
                <a:cs typeface="Arial" charset="0"/>
              </a:defRPr>
            </a:lvl1pPr>
          </a:lstStyle>
          <a:p>
            <a:pPr lvl="0"/>
            <a:r>
              <a:rPr lang="en-US"/>
              <a:t>DATE OF PRESENTATION</a:t>
            </a:r>
          </a:p>
        </p:txBody>
      </p:sp>
      <p:sp>
        <p:nvSpPr>
          <p:cNvPr id="5" name="Text Placeholder 4"/>
          <p:cNvSpPr>
            <a:spLocks noGrp="1"/>
          </p:cNvSpPr>
          <p:nvPr>
            <p:ph type="body" sz="quarter" idx="15" hasCustomPrompt="1"/>
          </p:nvPr>
        </p:nvSpPr>
        <p:spPr>
          <a:xfrm>
            <a:off x="1509586" y="1203608"/>
            <a:ext cx="5366702" cy="3234280"/>
          </a:xfrm>
          <a:prstGeom prst="rect">
            <a:avLst/>
          </a:prstGeom>
        </p:spPr>
        <p:txBody>
          <a:bodyPr lIns="288000" tIns="288000" rIns="288000" bIns="0"/>
          <a:lstStyle>
            <a:lvl1pPr marL="0" indent="0">
              <a:buNone/>
              <a:defRPr sz="4600" b="1">
                <a:solidFill>
                  <a:srgbClr val="D6000D"/>
                </a:solidFill>
              </a:defRPr>
            </a:lvl1pPr>
          </a:lstStyle>
          <a:p>
            <a:pPr lvl="0"/>
            <a:r>
              <a:rPr lang="en-US"/>
              <a:t>PRESENTATION TITLE GOES HERE UPPERCASE 48PT </a:t>
            </a:r>
          </a:p>
        </p:txBody>
      </p:sp>
    </p:spTree>
    <p:extLst>
      <p:ext uri="{BB962C8B-B14F-4D97-AF65-F5344CB8AC3E}">
        <p14:creationId xmlns:p14="http://schemas.microsoft.com/office/powerpoint/2010/main" val="1437125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D9A06-CF31-44EF-8E89-BCAB411ADB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68A260-696C-44F1-A02C-29D007160C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5FE5BF-F026-49FA-8CD4-020610F696A4}"/>
              </a:ext>
            </a:extLst>
          </p:cNvPr>
          <p:cNvSpPr>
            <a:spLocks noGrp="1"/>
          </p:cNvSpPr>
          <p:nvPr>
            <p:ph type="dt" sz="half" idx="10"/>
          </p:nvPr>
        </p:nvSpPr>
        <p:spPr/>
        <p:txBody>
          <a:bodyPr/>
          <a:lstStyle/>
          <a:p>
            <a:fld id="{03432315-303F-4A94-931A-026D2CC45A71}" type="datetimeFigureOut">
              <a:rPr lang="en-GB" smtClean="0"/>
              <a:t>12/09/2024</a:t>
            </a:fld>
            <a:endParaRPr lang="en-GB"/>
          </a:p>
        </p:txBody>
      </p:sp>
      <p:sp>
        <p:nvSpPr>
          <p:cNvPr id="5" name="Footer Placeholder 4">
            <a:extLst>
              <a:ext uri="{FF2B5EF4-FFF2-40B4-BE49-F238E27FC236}">
                <a16:creationId xmlns:a16="http://schemas.microsoft.com/office/drawing/2014/main" id="{B5CF36CB-6802-49E9-A7B3-68946AEEEB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79846A-5ACC-4D59-B6F1-1632AEC3D831}"/>
              </a:ext>
            </a:extLst>
          </p:cNvPr>
          <p:cNvSpPr>
            <a:spLocks noGrp="1"/>
          </p:cNvSpPr>
          <p:nvPr>
            <p:ph type="sldNum" sz="quarter" idx="12"/>
          </p:nvPr>
        </p:nvSpPr>
        <p:spPr/>
        <p:txBody>
          <a:bodyPr/>
          <a:lstStyle/>
          <a:p>
            <a:fld id="{9A6A1049-DD38-45EB-A439-1A15B2F42416}" type="slidenum">
              <a:rPr lang="en-GB" smtClean="0"/>
              <a:t>‹#›</a:t>
            </a:fld>
            <a:endParaRPr lang="en-GB"/>
          </a:p>
        </p:txBody>
      </p:sp>
    </p:spTree>
    <p:extLst>
      <p:ext uri="{BB962C8B-B14F-4D97-AF65-F5344CB8AC3E}">
        <p14:creationId xmlns:p14="http://schemas.microsoft.com/office/powerpoint/2010/main" val="16516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A35FB7A-F0FF-424C-ACC4-8C103A172BB2}" type="datetimeFigureOut">
              <a:rPr lang="en-US" altLang="en-US"/>
              <a:pPr>
                <a:defRPr/>
              </a:pPr>
              <a:t>9/12/2024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5008F6CE-0F41-4365-966E-E968D6CC7C12}" type="slidenum">
              <a:rPr lang="en-US" altLang="en-US"/>
              <a:pPr>
                <a:defRPr/>
              </a:pPr>
              <a:t>‹#›</a:t>
            </a:fld>
            <a:endParaRPr lang="en-US" altLang="en-US"/>
          </a:p>
        </p:txBody>
      </p:sp>
    </p:spTree>
    <p:extLst>
      <p:ext uri="{BB962C8B-B14F-4D97-AF65-F5344CB8AC3E}">
        <p14:creationId xmlns:p14="http://schemas.microsoft.com/office/powerpoint/2010/main" val="2389530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 pic lef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7010400" cy="6858000"/>
          </a:xfrm>
          <a:prstGeom prst="rect">
            <a:avLst/>
          </a:prstGeom>
        </p:spPr>
        <p:txBody>
          <a:bodyPr/>
          <a:lstStyle/>
          <a:p>
            <a:endParaRPr lang="en-US"/>
          </a:p>
        </p:txBody>
      </p:sp>
      <p:sp>
        <p:nvSpPr>
          <p:cNvPr id="5" name="Text Placeholder 4"/>
          <p:cNvSpPr>
            <a:spLocks noGrp="1"/>
          </p:cNvSpPr>
          <p:nvPr>
            <p:ph type="body" sz="quarter" idx="12" hasCustomPrompt="1"/>
          </p:nvPr>
        </p:nvSpPr>
        <p:spPr>
          <a:xfrm>
            <a:off x="7315200" y="414339"/>
            <a:ext cx="4316540" cy="999934"/>
          </a:xfrm>
          <a:prstGeom prst="rect">
            <a:avLst/>
          </a:prstGeom>
          <a:noFill/>
        </p:spPr>
        <p:txBody>
          <a:bodyPr/>
          <a:lstStyle>
            <a:lvl1pPr marL="0" indent="0">
              <a:buNone/>
              <a:defRPr b="1" baseline="0">
                <a:solidFill>
                  <a:schemeClr val="bg1"/>
                </a:solidFill>
              </a:defRPr>
            </a:lvl1pPr>
          </a:lstStyle>
          <a:p>
            <a:pPr lvl="0"/>
            <a:r>
              <a:rPr lang="en-US"/>
              <a:t>TITLE GOES HERE IN UPPERCASE BOLD</a:t>
            </a:r>
          </a:p>
        </p:txBody>
      </p:sp>
      <p:sp>
        <p:nvSpPr>
          <p:cNvPr id="12" name="Text Placeholder 11"/>
          <p:cNvSpPr>
            <a:spLocks noGrp="1"/>
          </p:cNvSpPr>
          <p:nvPr>
            <p:ph type="body" sz="quarter" idx="13" hasCustomPrompt="1"/>
          </p:nvPr>
        </p:nvSpPr>
        <p:spPr>
          <a:xfrm>
            <a:off x="7315200" y="1584325"/>
            <a:ext cx="4316540" cy="3206750"/>
          </a:xfrm>
          <a:prstGeom prst="rect">
            <a:avLst/>
          </a:prstGeom>
        </p:spPr>
        <p:txBody>
          <a:bodyPr/>
          <a:lstStyle>
            <a:lvl1pPr marL="0" indent="0">
              <a:lnSpc>
                <a:spcPct val="100000"/>
              </a:lnSpc>
              <a:buFontTx/>
              <a:buNone/>
              <a:defRPr sz="21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01418" y="5768912"/>
            <a:ext cx="1830322" cy="704889"/>
          </a:xfrm>
          <a:prstGeom prst="rect">
            <a:avLst/>
          </a:prstGeom>
        </p:spPr>
      </p:pic>
    </p:spTree>
    <p:extLst>
      <p:ext uri="{BB962C8B-B14F-4D97-AF65-F5344CB8AC3E}">
        <p14:creationId xmlns:p14="http://schemas.microsoft.com/office/powerpoint/2010/main" val="2322219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 chart left">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7315200" y="414339"/>
            <a:ext cx="4328160" cy="999934"/>
          </a:xfrm>
          <a:prstGeom prst="rect">
            <a:avLst/>
          </a:prstGeom>
          <a:noFill/>
        </p:spPr>
        <p:txBody>
          <a:bodyPr/>
          <a:lstStyle>
            <a:lvl1pPr marL="0" indent="0">
              <a:buNone/>
              <a:defRPr b="1" baseline="0">
                <a:solidFill>
                  <a:schemeClr val="bg1"/>
                </a:solidFill>
              </a:defRPr>
            </a:lvl1pPr>
          </a:lstStyle>
          <a:p>
            <a:pPr lvl="0"/>
            <a:r>
              <a:rPr lang="en-US"/>
              <a:t>TITLE GOES HERE IN UPPERCASE BOLD</a:t>
            </a:r>
          </a:p>
        </p:txBody>
      </p:sp>
      <p:sp>
        <p:nvSpPr>
          <p:cNvPr id="12" name="Text Placeholder 11"/>
          <p:cNvSpPr>
            <a:spLocks noGrp="1"/>
          </p:cNvSpPr>
          <p:nvPr>
            <p:ph type="body" sz="quarter" idx="13" hasCustomPrompt="1"/>
          </p:nvPr>
        </p:nvSpPr>
        <p:spPr>
          <a:xfrm>
            <a:off x="7315200" y="1584325"/>
            <a:ext cx="4328160" cy="3206750"/>
          </a:xfrm>
          <a:prstGeom prst="rect">
            <a:avLst/>
          </a:prstGeom>
        </p:spPr>
        <p:txBody>
          <a:bodyPr/>
          <a:lstStyle>
            <a:lvl1pPr marL="0" indent="0">
              <a:lnSpc>
                <a:spcPct val="100000"/>
              </a:lnSpc>
              <a:buFontTx/>
              <a:buNone/>
              <a:defRPr sz="21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13038" y="5768912"/>
            <a:ext cx="1830322" cy="704889"/>
          </a:xfrm>
          <a:prstGeom prst="rect">
            <a:avLst/>
          </a:prstGeom>
        </p:spPr>
      </p:pic>
      <p:sp>
        <p:nvSpPr>
          <p:cNvPr id="7" name="Chart Placeholder 3"/>
          <p:cNvSpPr>
            <a:spLocks noGrp="1"/>
          </p:cNvSpPr>
          <p:nvPr>
            <p:ph type="chart" sz="quarter" idx="14"/>
          </p:nvPr>
        </p:nvSpPr>
        <p:spPr>
          <a:xfrm>
            <a:off x="0" y="0"/>
            <a:ext cx="7010400" cy="6858000"/>
          </a:xfrm>
          <a:prstGeom prst="rect">
            <a:avLst/>
          </a:prstGeom>
        </p:spPr>
        <p:txBody>
          <a:bodyPr/>
          <a:lstStyle/>
          <a:p>
            <a:endParaRPr lang="en-US"/>
          </a:p>
        </p:txBody>
      </p:sp>
    </p:spTree>
    <p:extLst>
      <p:ext uri="{BB962C8B-B14F-4D97-AF65-F5344CB8AC3E}">
        <p14:creationId xmlns:p14="http://schemas.microsoft.com/office/powerpoint/2010/main" val="34724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d - pic righ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5181600" y="0"/>
            <a:ext cx="7010400" cy="6858000"/>
          </a:xfrm>
          <a:prstGeom prst="rect">
            <a:avLst/>
          </a:prstGeom>
        </p:spPr>
        <p:txBody>
          <a:bodyPr/>
          <a:lstStyle/>
          <a:p>
            <a:endParaRPr lang="en-US"/>
          </a:p>
        </p:txBody>
      </p:sp>
      <p:sp>
        <p:nvSpPr>
          <p:cNvPr id="5" name="Text Placeholder 4"/>
          <p:cNvSpPr>
            <a:spLocks noGrp="1"/>
          </p:cNvSpPr>
          <p:nvPr>
            <p:ph type="body" sz="quarter" idx="12" hasCustomPrompt="1"/>
          </p:nvPr>
        </p:nvSpPr>
        <p:spPr>
          <a:xfrm>
            <a:off x="560832" y="414339"/>
            <a:ext cx="4340924" cy="999934"/>
          </a:xfrm>
          <a:prstGeom prst="rect">
            <a:avLst/>
          </a:prstGeom>
        </p:spPr>
        <p:txBody>
          <a:bodyPr/>
          <a:lstStyle>
            <a:lvl1pPr marL="0" indent="0">
              <a:buNone/>
              <a:defRPr b="1" baseline="0">
                <a:solidFill>
                  <a:schemeClr val="bg1"/>
                </a:solidFill>
              </a:defRPr>
            </a:lvl1pPr>
          </a:lstStyle>
          <a:p>
            <a:pPr lvl="0"/>
            <a:r>
              <a:rPr lang="en-US"/>
              <a:t>TITLE GOES HERE IN UPPERCASE BOLD</a:t>
            </a:r>
          </a:p>
        </p:txBody>
      </p:sp>
      <p:sp>
        <p:nvSpPr>
          <p:cNvPr id="12" name="Text Placeholder 11"/>
          <p:cNvSpPr>
            <a:spLocks noGrp="1"/>
          </p:cNvSpPr>
          <p:nvPr>
            <p:ph type="body" sz="quarter" idx="13" hasCustomPrompt="1"/>
          </p:nvPr>
        </p:nvSpPr>
        <p:spPr>
          <a:xfrm>
            <a:off x="560832" y="1584325"/>
            <a:ext cx="4340924" cy="3206750"/>
          </a:xfrm>
          <a:prstGeom prst="rect">
            <a:avLst/>
          </a:prstGeom>
        </p:spPr>
        <p:txBody>
          <a:bodyPr/>
          <a:lstStyle>
            <a:lvl1pPr marL="0" indent="0">
              <a:lnSpc>
                <a:spcPct val="100000"/>
              </a:lnSpc>
              <a:buFontTx/>
              <a:buNone/>
              <a:defRPr sz="21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0832" y="5768912"/>
            <a:ext cx="1830322" cy="704889"/>
          </a:xfrm>
          <a:prstGeom prst="rect">
            <a:avLst/>
          </a:prstGeom>
        </p:spPr>
      </p:pic>
    </p:spTree>
    <p:extLst>
      <p:ext uri="{BB962C8B-B14F-4D97-AF65-F5344CB8AC3E}">
        <p14:creationId xmlns:p14="http://schemas.microsoft.com/office/powerpoint/2010/main" val="727604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d - pic narrow righ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7010400" y="0"/>
            <a:ext cx="5181600" cy="6858000"/>
          </a:xfrm>
          <a:prstGeom prst="rect">
            <a:avLst/>
          </a:prstGeom>
        </p:spPr>
        <p:txBody>
          <a:bodyPr/>
          <a:lstStyle/>
          <a:p>
            <a:endParaRPr lang="en-US"/>
          </a:p>
        </p:txBody>
      </p:sp>
      <p:sp>
        <p:nvSpPr>
          <p:cNvPr id="4" name="Text Placeholder 4"/>
          <p:cNvSpPr>
            <a:spLocks noGrp="1"/>
          </p:cNvSpPr>
          <p:nvPr>
            <p:ph type="body" sz="quarter" idx="12" hasCustomPrompt="1"/>
          </p:nvPr>
        </p:nvSpPr>
        <p:spPr>
          <a:xfrm>
            <a:off x="548640" y="962979"/>
            <a:ext cx="5596128" cy="999934"/>
          </a:xfrm>
          <a:prstGeom prst="rect">
            <a:avLst/>
          </a:prstGeom>
        </p:spPr>
        <p:txBody>
          <a:bodyPr/>
          <a:lstStyle>
            <a:lvl1pPr marL="0" indent="0">
              <a:buNone/>
              <a:defRPr sz="3600" b="1" baseline="0">
                <a:solidFill>
                  <a:schemeClr val="bg1"/>
                </a:solidFill>
              </a:defRPr>
            </a:lvl1pPr>
          </a:lstStyle>
          <a:p>
            <a:pPr lvl="0"/>
            <a:r>
              <a:rPr lang="en-US"/>
              <a:t>TITLE GOES HERE IN UPPERCASE BOLD</a:t>
            </a:r>
          </a:p>
        </p:txBody>
      </p:sp>
      <p:sp>
        <p:nvSpPr>
          <p:cNvPr id="5" name="Text Placeholder 11"/>
          <p:cNvSpPr>
            <a:spLocks noGrp="1"/>
          </p:cNvSpPr>
          <p:nvPr>
            <p:ph type="body" sz="quarter" idx="13" hasCustomPrompt="1"/>
          </p:nvPr>
        </p:nvSpPr>
        <p:spPr>
          <a:xfrm>
            <a:off x="548640" y="2282433"/>
            <a:ext cx="5596128" cy="3206750"/>
          </a:xfrm>
          <a:prstGeom prst="rect">
            <a:avLst/>
          </a:prstGeom>
        </p:spPr>
        <p:txBody>
          <a:bodyPr/>
          <a:lstStyle>
            <a:lvl1pPr marL="0" indent="0">
              <a:lnSpc>
                <a:spcPct val="100000"/>
              </a:lnSpc>
              <a:buFontTx/>
              <a:buNone/>
              <a:defRPr sz="21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8640" y="5768912"/>
            <a:ext cx="1830322" cy="704889"/>
          </a:xfrm>
          <a:prstGeom prst="rect">
            <a:avLst/>
          </a:prstGeom>
        </p:spPr>
      </p:pic>
    </p:spTree>
    <p:extLst>
      <p:ext uri="{BB962C8B-B14F-4D97-AF65-F5344CB8AC3E}">
        <p14:creationId xmlns:p14="http://schemas.microsoft.com/office/powerpoint/2010/main" val="2264909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d - text">
    <p:spTree>
      <p:nvGrpSpPr>
        <p:cNvPr id="1" name=""/>
        <p:cNvGrpSpPr/>
        <p:nvPr/>
      </p:nvGrpSpPr>
      <p:grpSpPr>
        <a:xfrm>
          <a:off x="0" y="0"/>
          <a:ext cx="0" cy="0"/>
          <a:chOff x="0" y="0"/>
          <a:chExt cx="0" cy="0"/>
        </a:xfrm>
      </p:grpSpPr>
      <p:sp>
        <p:nvSpPr>
          <p:cNvPr id="4" name="Text Placeholder 4"/>
          <p:cNvSpPr>
            <a:spLocks noGrp="1"/>
          </p:cNvSpPr>
          <p:nvPr>
            <p:ph type="body" sz="quarter" idx="12" hasCustomPrompt="1"/>
          </p:nvPr>
        </p:nvSpPr>
        <p:spPr>
          <a:xfrm>
            <a:off x="548640" y="1609154"/>
            <a:ext cx="6851904" cy="1402269"/>
          </a:xfrm>
          <a:prstGeom prst="rect">
            <a:avLst/>
          </a:prstGeom>
        </p:spPr>
        <p:txBody>
          <a:bodyPr/>
          <a:lstStyle>
            <a:lvl1pPr marL="0" indent="0">
              <a:buNone/>
              <a:defRPr sz="4800" b="1" baseline="0">
                <a:solidFill>
                  <a:schemeClr val="bg1"/>
                </a:solidFill>
              </a:defRPr>
            </a:lvl1pPr>
          </a:lstStyle>
          <a:p>
            <a:pPr lvl="0"/>
            <a:r>
              <a:rPr lang="en-US"/>
              <a:t>TITLE GOES HERE IN UPPERCASE BOLD</a:t>
            </a:r>
          </a:p>
        </p:txBody>
      </p:sp>
      <p:sp>
        <p:nvSpPr>
          <p:cNvPr id="5" name="Text Placeholder 11"/>
          <p:cNvSpPr>
            <a:spLocks noGrp="1"/>
          </p:cNvSpPr>
          <p:nvPr>
            <p:ph type="body" sz="quarter" idx="13" hasCustomPrompt="1"/>
          </p:nvPr>
        </p:nvSpPr>
        <p:spPr>
          <a:xfrm>
            <a:off x="548640" y="3281409"/>
            <a:ext cx="6851904" cy="1827039"/>
          </a:xfrm>
          <a:prstGeom prst="rect">
            <a:avLst/>
          </a:prstGeom>
        </p:spPr>
        <p:txBody>
          <a:bodyPr/>
          <a:lstStyle>
            <a:lvl1pPr marL="342900" indent="-342900">
              <a:lnSpc>
                <a:spcPct val="100000"/>
              </a:lnSpc>
              <a:buFont typeface="Arial" charset="0"/>
              <a:buChar char="•"/>
              <a:defRPr sz="21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a:t>
            </a:r>
          </a:p>
          <a:p>
            <a:pPr lvl="0"/>
            <a:r>
              <a:rPr lang="en-US" err="1"/>
              <a:t>Magnis</a:t>
            </a:r>
            <a:r>
              <a:rPr lang="en-US"/>
              <a:t> dis parturient </a:t>
            </a:r>
            <a:r>
              <a:rPr lang="en-US" err="1"/>
              <a:t>montes</a:t>
            </a:r>
            <a:endParaRPr lang="en-US"/>
          </a:p>
          <a:p>
            <a:pPr lvl="0"/>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endParaRPr lang="en-US"/>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88654" y="5768912"/>
            <a:ext cx="1830322" cy="704889"/>
          </a:xfrm>
          <a:prstGeom prst="rect">
            <a:avLst/>
          </a:prstGeom>
        </p:spPr>
      </p:pic>
    </p:spTree>
    <p:extLst>
      <p:ext uri="{BB962C8B-B14F-4D97-AF65-F5344CB8AC3E}">
        <p14:creationId xmlns:p14="http://schemas.microsoft.com/office/powerpoint/2010/main" val="1828508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7"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88654" y="5768912"/>
            <a:ext cx="1830322" cy="704889"/>
          </a:xfrm>
          <a:prstGeom prst="rect">
            <a:avLst/>
          </a:prstGeom>
        </p:spPr>
      </p:pic>
      <p:sp>
        <p:nvSpPr>
          <p:cNvPr id="9" name="Text Placeholder 4"/>
          <p:cNvSpPr>
            <a:spLocks noGrp="1"/>
          </p:cNvSpPr>
          <p:nvPr>
            <p:ph type="body" sz="quarter" idx="12" hasCustomPrompt="1"/>
          </p:nvPr>
        </p:nvSpPr>
        <p:spPr>
          <a:xfrm>
            <a:off x="548640" y="536259"/>
            <a:ext cx="5596128" cy="463485"/>
          </a:xfrm>
          <a:prstGeom prst="rect">
            <a:avLst/>
          </a:prstGeom>
        </p:spPr>
        <p:txBody>
          <a:bodyPr/>
          <a:lstStyle>
            <a:lvl1pPr marL="0" indent="0">
              <a:buNone/>
              <a:defRPr sz="2400" b="1" baseline="0">
                <a:solidFill>
                  <a:schemeClr val="bg1"/>
                </a:solidFill>
              </a:defRPr>
            </a:lvl1pPr>
          </a:lstStyle>
          <a:p>
            <a:pPr lvl="0"/>
            <a:r>
              <a:rPr lang="en-US"/>
              <a:t>TITLE GOES HERE</a:t>
            </a:r>
          </a:p>
        </p:txBody>
      </p:sp>
      <p:sp>
        <p:nvSpPr>
          <p:cNvPr id="11" name="Table Placeholder 10"/>
          <p:cNvSpPr>
            <a:spLocks noGrp="1"/>
          </p:cNvSpPr>
          <p:nvPr>
            <p:ph type="tbl" sz="quarter" idx="13"/>
          </p:nvPr>
        </p:nvSpPr>
        <p:spPr>
          <a:xfrm>
            <a:off x="548640" y="1122363"/>
            <a:ext cx="11070336" cy="4486275"/>
          </a:xfrm>
          <a:prstGeom prst="rect">
            <a:avLst/>
          </a:prstGeom>
        </p:spPr>
        <p:txBody>
          <a:bodyPr/>
          <a:lstStyle/>
          <a:p>
            <a:endParaRPr lang="en-US"/>
          </a:p>
        </p:txBody>
      </p:sp>
    </p:spTree>
    <p:extLst>
      <p:ext uri="{BB962C8B-B14F-4D97-AF65-F5344CB8AC3E}">
        <p14:creationId xmlns:p14="http://schemas.microsoft.com/office/powerpoint/2010/main" val="4048742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Grey- char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11191" y="5782559"/>
            <a:ext cx="1832169" cy="705600"/>
          </a:xfrm>
          <a:prstGeom prst="rect">
            <a:avLst/>
          </a:prstGeom>
        </p:spPr>
      </p:pic>
      <p:sp>
        <p:nvSpPr>
          <p:cNvPr id="6" name="Chart Placeholder 3"/>
          <p:cNvSpPr>
            <a:spLocks noGrp="1"/>
          </p:cNvSpPr>
          <p:nvPr>
            <p:ph type="chart" sz="quarter" idx="10"/>
          </p:nvPr>
        </p:nvSpPr>
        <p:spPr>
          <a:xfrm>
            <a:off x="548639" y="401637"/>
            <a:ext cx="8900161" cy="6086521"/>
          </a:xfrm>
          <a:prstGeom prst="rect">
            <a:avLst/>
          </a:prstGeom>
        </p:spPr>
        <p:txBody>
          <a:bodyPr/>
          <a:lstStyle/>
          <a:p>
            <a:endParaRPr lang="en-US"/>
          </a:p>
        </p:txBody>
      </p:sp>
    </p:spTree>
    <p:extLst>
      <p:ext uri="{BB962C8B-B14F-4D97-AF65-F5344CB8AC3E}">
        <p14:creationId xmlns:p14="http://schemas.microsoft.com/office/powerpoint/2010/main" val="1763702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y- pic lef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7010400" cy="6858000"/>
          </a:xfrm>
          <a:prstGeom prst="rect">
            <a:avLst/>
          </a:prstGeom>
        </p:spPr>
        <p:txBody>
          <a:bodyPr/>
          <a:lstStyle/>
          <a:p>
            <a:endParaRPr lang="en-US"/>
          </a:p>
        </p:txBody>
      </p:sp>
      <p:sp>
        <p:nvSpPr>
          <p:cNvPr id="5" name="Text Placeholder 4"/>
          <p:cNvSpPr>
            <a:spLocks noGrp="1"/>
          </p:cNvSpPr>
          <p:nvPr>
            <p:ph type="body" sz="quarter" idx="12" hasCustomPrompt="1"/>
          </p:nvPr>
        </p:nvSpPr>
        <p:spPr>
          <a:xfrm>
            <a:off x="7315200" y="414339"/>
            <a:ext cx="4328160" cy="999934"/>
          </a:xfrm>
          <a:prstGeom prst="rect">
            <a:avLst/>
          </a:prstGeom>
        </p:spPr>
        <p:txBody>
          <a:bodyPr/>
          <a:lstStyle>
            <a:lvl1pPr marL="0" indent="0">
              <a:buNone/>
              <a:defRPr b="1" baseline="0">
                <a:solidFill>
                  <a:srgbClr val="D6000D"/>
                </a:solidFill>
              </a:defRPr>
            </a:lvl1pPr>
          </a:lstStyle>
          <a:p>
            <a:pPr lvl="0"/>
            <a:r>
              <a:rPr lang="en-US"/>
              <a:t>TITLE GOES HERE IN UPPERCASE BOLD</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11191" y="5782559"/>
            <a:ext cx="1832169" cy="705600"/>
          </a:xfrm>
          <a:prstGeom prst="rect">
            <a:avLst/>
          </a:prstGeom>
        </p:spPr>
      </p:pic>
      <p:sp>
        <p:nvSpPr>
          <p:cNvPr id="12" name="Text Placeholder 11"/>
          <p:cNvSpPr>
            <a:spLocks noGrp="1"/>
          </p:cNvSpPr>
          <p:nvPr>
            <p:ph type="body" sz="quarter" idx="13" hasCustomPrompt="1"/>
          </p:nvPr>
        </p:nvSpPr>
        <p:spPr>
          <a:xfrm>
            <a:off x="7315200" y="1584325"/>
            <a:ext cx="4328160"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spTree>
    <p:extLst>
      <p:ext uri="{BB962C8B-B14F-4D97-AF65-F5344CB8AC3E}">
        <p14:creationId xmlns:p14="http://schemas.microsoft.com/office/powerpoint/2010/main" val="3546293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y- char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11191" y="5782559"/>
            <a:ext cx="1832169" cy="705600"/>
          </a:xfrm>
          <a:prstGeom prst="rect">
            <a:avLst/>
          </a:prstGeom>
        </p:spPr>
      </p:pic>
      <p:sp>
        <p:nvSpPr>
          <p:cNvPr id="11" name="Text Placeholder 4"/>
          <p:cNvSpPr>
            <a:spLocks noGrp="1"/>
          </p:cNvSpPr>
          <p:nvPr>
            <p:ph type="body" sz="quarter" idx="12" hasCustomPrompt="1"/>
          </p:nvPr>
        </p:nvSpPr>
        <p:spPr>
          <a:xfrm>
            <a:off x="7315200" y="414339"/>
            <a:ext cx="4328160" cy="999934"/>
          </a:xfrm>
          <a:prstGeom prst="rect">
            <a:avLst/>
          </a:prstGeom>
        </p:spPr>
        <p:txBody>
          <a:bodyPr/>
          <a:lstStyle>
            <a:lvl1pPr marL="0" indent="0">
              <a:buNone/>
              <a:defRPr b="1" baseline="0">
                <a:solidFill>
                  <a:srgbClr val="D6000D"/>
                </a:solidFill>
              </a:defRPr>
            </a:lvl1pPr>
          </a:lstStyle>
          <a:p>
            <a:pPr lvl="0"/>
            <a:r>
              <a:rPr lang="en-US"/>
              <a:t>TITLE GOES HERE IN UPPERCASE BOLD</a:t>
            </a:r>
          </a:p>
        </p:txBody>
      </p:sp>
      <p:sp>
        <p:nvSpPr>
          <p:cNvPr id="13" name="Text Placeholder 11"/>
          <p:cNvSpPr>
            <a:spLocks noGrp="1"/>
          </p:cNvSpPr>
          <p:nvPr>
            <p:ph type="body" sz="quarter" idx="13" hasCustomPrompt="1"/>
          </p:nvPr>
        </p:nvSpPr>
        <p:spPr>
          <a:xfrm>
            <a:off x="7315200" y="1584325"/>
            <a:ext cx="4328160"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sp>
        <p:nvSpPr>
          <p:cNvPr id="14" name="Chart Placeholder 3"/>
          <p:cNvSpPr>
            <a:spLocks noGrp="1"/>
          </p:cNvSpPr>
          <p:nvPr>
            <p:ph type="chart" sz="quarter" idx="14"/>
          </p:nvPr>
        </p:nvSpPr>
        <p:spPr>
          <a:xfrm>
            <a:off x="0" y="0"/>
            <a:ext cx="7010400" cy="6858000"/>
          </a:xfrm>
          <a:prstGeom prst="rect">
            <a:avLst/>
          </a:prstGeom>
        </p:spPr>
        <p:txBody>
          <a:bodyPr/>
          <a:lstStyle/>
          <a:p>
            <a:endParaRPr lang="en-US"/>
          </a:p>
        </p:txBody>
      </p:sp>
    </p:spTree>
    <p:extLst>
      <p:ext uri="{BB962C8B-B14F-4D97-AF65-F5344CB8AC3E}">
        <p14:creationId xmlns:p14="http://schemas.microsoft.com/office/powerpoint/2010/main" val="1662670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37441-D8A0-41CC-BC90-C4A80C7373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08A9D6-93E0-4DF3-8801-BEA68CE729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296827-4C6A-414B-AFBA-91C9955977D0}"/>
              </a:ext>
            </a:extLst>
          </p:cNvPr>
          <p:cNvSpPr>
            <a:spLocks noGrp="1"/>
          </p:cNvSpPr>
          <p:nvPr>
            <p:ph type="dt" sz="half" idx="10"/>
          </p:nvPr>
        </p:nvSpPr>
        <p:spPr/>
        <p:txBody>
          <a:bodyPr/>
          <a:lstStyle/>
          <a:p>
            <a:fld id="{03432315-303F-4A94-931A-026D2CC45A71}" type="datetimeFigureOut">
              <a:rPr lang="en-GB" smtClean="0"/>
              <a:t>12/09/2024</a:t>
            </a:fld>
            <a:endParaRPr lang="en-GB"/>
          </a:p>
        </p:txBody>
      </p:sp>
      <p:sp>
        <p:nvSpPr>
          <p:cNvPr id="5" name="Footer Placeholder 4">
            <a:extLst>
              <a:ext uri="{FF2B5EF4-FFF2-40B4-BE49-F238E27FC236}">
                <a16:creationId xmlns:a16="http://schemas.microsoft.com/office/drawing/2014/main" id="{3617788A-4611-4B46-941F-22911EC632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3D47F8-4023-439A-8C8C-49CC53E7D975}"/>
              </a:ext>
            </a:extLst>
          </p:cNvPr>
          <p:cNvSpPr>
            <a:spLocks noGrp="1"/>
          </p:cNvSpPr>
          <p:nvPr>
            <p:ph type="sldNum" sz="quarter" idx="12"/>
          </p:nvPr>
        </p:nvSpPr>
        <p:spPr/>
        <p:txBody>
          <a:bodyPr/>
          <a:lstStyle/>
          <a:p>
            <a:fld id="{9A6A1049-DD38-45EB-A439-1A15B2F42416}" type="slidenum">
              <a:rPr lang="en-GB" smtClean="0"/>
              <a:t>‹#›</a:t>
            </a:fld>
            <a:endParaRPr lang="en-GB"/>
          </a:p>
        </p:txBody>
      </p:sp>
    </p:spTree>
    <p:extLst>
      <p:ext uri="{BB962C8B-B14F-4D97-AF65-F5344CB8AC3E}">
        <p14:creationId xmlns:p14="http://schemas.microsoft.com/office/powerpoint/2010/main" val="3828853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y- pic righ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5181600" y="0"/>
            <a:ext cx="7010400" cy="6858000"/>
          </a:xfrm>
          <a:prstGeom prst="rect">
            <a:avLst/>
          </a:prstGeom>
        </p:spPr>
        <p:txBody>
          <a:bodyPr/>
          <a:lstStyle/>
          <a:p>
            <a:endParaRPr lang="en-US"/>
          </a:p>
        </p:txBody>
      </p:sp>
      <p:sp>
        <p:nvSpPr>
          <p:cNvPr id="5" name="Text Placeholder 4"/>
          <p:cNvSpPr>
            <a:spLocks noGrp="1"/>
          </p:cNvSpPr>
          <p:nvPr>
            <p:ph type="body" sz="quarter" idx="12" hasCustomPrompt="1"/>
          </p:nvPr>
        </p:nvSpPr>
        <p:spPr>
          <a:xfrm>
            <a:off x="548640" y="414339"/>
            <a:ext cx="4169664" cy="999934"/>
          </a:xfrm>
          <a:prstGeom prst="rect">
            <a:avLst/>
          </a:prstGeom>
        </p:spPr>
        <p:txBody>
          <a:bodyPr/>
          <a:lstStyle>
            <a:lvl1pPr marL="0" indent="0">
              <a:buNone/>
              <a:defRPr b="1" baseline="0">
                <a:solidFill>
                  <a:srgbClr val="D6000D"/>
                </a:solidFill>
              </a:defRPr>
            </a:lvl1pPr>
          </a:lstStyle>
          <a:p>
            <a:pPr lvl="0"/>
            <a:r>
              <a:rPr lang="en-US"/>
              <a:t>TITLE GOES HERE IN UPPERCASE BOLD</a:t>
            </a:r>
          </a:p>
        </p:txBody>
      </p:sp>
      <p:sp>
        <p:nvSpPr>
          <p:cNvPr id="12" name="Text Placeholder 11"/>
          <p:cNvSpPr>
            <a:spLocks noGrp="1"/>
          </p:cNvSpPr>
          <p:nvPr>
            <p:ph type="body" sz="quarter" idx="13" hasCustomPrompt="1"/>
          </p:nvPr>
        </p:nvSpPr>
        <p:spPr>
          <a:xfrm>
            <a:off x="548640" y="1584325"/>
            <a:ext cx="4169664"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8640" y="5782559"/>
            <a:ext cx="1832169" cy="705600"/>
          </a:xfrm>
          <a:prstGeom prst="rect">
            <a:avLst/>
          </a:prstGeom>
        </p:spPr>
      </p:pic>
    </p:spTree>
    <p:extLst>
      <p:ext uri="{BB962C8B-B14F-4D97-AF65-F5344CB8AC3E}">
        <p14:creationId xmlns:p14="http://schemas.microsoft.com/office/powerpoint/2010/main" val="4269917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y- pic narrow righ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7010400" y="0"/>
            <a:ext cx="5181600" cy="6858000"/>
          </a:xfrm>
          <a:prstGeom prst="rect">
            <a:avLst/>
          </a:prstGeom>
        </p:spPr>
        <p:txBody>
          <a:bodyPr/>
          <a:lstStyle/>
          <a:p>
            <a:endParaRPr lang="en-US"/>
          </a:p>
        </p:txBody>
      </p:sp>
      <p:sp>
        <p:nvSpPr>
          <p:cNvPr id="4" name="Text Placeholder 4"/>
          <p:cNvSpPr>
            <a:spLocks noGrp="1"/>
          </p:cNvSpPr>
          <p:nvPr>
            <p:ph type="body" sz="quarter" idx="12" hasCustomPrompt="1"/>
          </p:nvPr>
        </p:nvSpPr>
        <p:spPr>
          <a:xfrm>
            <a:off x="548640" y="780099"/>
            <a:ext cx="5596128" cy="999934"/>
          </a:xfrm>
          <a:prstGeom prst="rect">
            <a:avLst/>
          </a:prstGeom>
        </p:spPr>
        <p:txBody>
          <a:bodyPr/>
          <a:lstStyle>
            <a:lvl1pPr marL="0" indent="0">
              <a:buNone/>
              <a:defRPr sz="3600" b="1" baseline="0">
                <a:solidFill>
                  <a:srgbClr val="D6000D"/>
                </a:solidFill>
              </a:defRPr>
            </a:lvl1pPr>
          </a:lstStyle>
          <a:p>
            <a:pPr lvl="0"/>
            <a:r>
              <a:rPr lang="en-US"/>
              <a:t>TITLE GOES HERE IN UPPERCASE BOLD</a:t>
            </a:r>
          </a:p>
        </p:txBody>
      </p:sp>
      <p:sp>
        <p:nvSpPr>
          <p:cNvPr id="5" name="Text Placeholder 11"/>
          <p:cNvSpPr>
            <a:spLocks noGrp="1"/>
          </p:cNvSpPr>
          <p:nvPr>
            <p:ph type="body" sz="quarter" idx="13" hasCustomPrompt="1"/>
          </p:nvPr>
        </p:nvSpPr>
        <p:spPr>
          <a:xfrm>
            <a:off x="548640" y="2099553"/>
            <a:ext cx="5596128"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8640" y="5782559"/>
            <a:ext cx="1832169" cy="705600"/>
          </a:xfrm>
          <a:prstGeom prst="rect">
            <a:avLst/>
          </a:prstGeom>
        </p:spPr>
      </p:pic>
    </p:spTree>
    <p:extLst>
      <p:ext uri="{BB962C8B-B14F-4D97-AF65-F5344CB8AC3E}">
        <p14:creationId xmlns:p14="http://schemas.microsoft.com/office/powerpoint/2010/main" val="2831120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y-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11191" y="5782559"/>
            <a:ext cx="1832169" cy="705600"/>
          </a:xfrm>
          <a:prstGeom prst="rect">
            <a:avLst/>
          </a:prstGeom>
        </p:spPr>
      </p:pic>
      <p:sp>
        <p:nvSpPr>
          <p:cNvPr id="4" name="Text Placeholder 4"/>
          <p:cNvSpPr>
            <a:spLocks noGrp="1"/>
          </p:cNvSpPr>
          <p:nvPr>
            <p:ph type="body" sz="quarter" idx="12" hasCustomPrompt="1"/>
          </p:nvPr>
        </p:nvSpPr>
        <p:spPr>
          <a:xfrm>
            <a:off x="548640" y="1609154"/>
            <a:ext cx="6851904" cy="1402269"/>
          </a:xfrm>
          <a:prstGeom prst="rect">
            <a:avLst/>
          </a:prstGeom>
        </p:spPr>
        <p:txBody>
          <a:bodyPr/>
          <a:lstStyle>
            <a:lvl1pPr marL="0" indent="0">
              <a:buNone/>
              <a:defRPr sz="4800" b="1" baseline="0">
                <a:solidFill>
                  <a:srgbClr val="D6000D"/>
                </a:solidFill>
              </a:defRPr>
            </a:lvl1pPr>
          </a:lstStyle>
          <a:p>
            <a:pPr lvl="0"/>
            <a:r>
              <a:rPr lang="en-US"/>
              <a:t>TITLE GOES HERE IN UPPERCASE BOLD</a:t>
            </a:r>
          </a:p>
        </p:txBody>
      </p:sp>
      <p:sp>
        <p:nvSpPr>
          <p:cNvPr id="5" name="Text Placeholder 11"/>
          <p:cNvSpPr>
            <a:spLocks noGrp="1"/>
          </p:cNvSpPr>
          <p:nvPr>
            <p:ph type="body" sz="quarter" idx="13" hasCustomPrompt="1"/>
          </p:nvPr>
        </p:nvSpPr>
        <p:spPr>
          <a:xfrm>
            <a:off x="548640" y="3281409"/>
            <a:ext cx="6851904" cy="1827039"/>
          </a:xfrm>
          <a:prstGeom prst="rect">
            <a:avLst/>
          </a:prstGeom>
        </p:spPr>
        <p:txBody>
          <a:bodyPr/>
          <a:lstStyle>
            <a:lvl1pPr marL="342900" indent="-342900">
              <a:lnSpc>
                <a:spcPct val="100000"/>
              </a:lnSpc>
              <a:buFont typeface="Arial" charset="0"/>
              <a:buChar char="•"/>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a:t>
            </a:r>
          </a:p>
          <a:p>
            <a:pPr lvl="0"/>
            <a:r>
              <a:rPr lang="en-US" err="1"/>
              <a:t>Magnis</a:t>
            </a:r>
            <a:r>
              <a:rPr lang="en-US"/>
              <a:t> dis parturient </a:t>
            </a:r>
            <a:r>
              <a:rPr lang="en-US" err="1"/>
              <a:t>montes</a:t>
            </a:r>
            <a:endParaRPr lang="en-US"/>
          </a:p>
          <a:p>
            <a:pPr lvl="0"/>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endParaRPr lang="en-US"/>
          </a:p>
        </p:txBody>
      </p:sp>
    </p:spTree>
    <p:extLst>
      <p:ext uri="{BB962C8B-B14F-4D97-AF65-F5344CB8AC3E}">
        <p14:creationId xmlns:p14="http://schemas.microsoft.com/office/powerpoint/2010/main" val="3934319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y- char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11191" y="5782559"/>
            <a:ext cx="1832169" cy="705600"/>
          </a:xfrm>
          <a:prstGeom prst="rect">
            <a:avLst/>
          </a:prstGeom>
        </p:spPr>
      </p:pic>
      <p:sp>
        <p:nvSpPr>
          <p:cNvPr id="6" name="Chart Placeholder 3"/>
          <p:cNvSpPr>
            <a:spLocks noGrp="1"/>
          </p:cNvSpPr>
          <p:nvPr>
            <p:ph type="chart" sz="quarter" idx="10"/>
          </p:nvPr>
        </p:nvSpPr>
        <p:spPr>
          <a:xfrm>
            <a:off x="548639" y="401637"/>
            <a:ext cx="8900161" cy="6086521"/>
          </a:xfrm>
          <a:prstGeom prst="rect">
            <a:avLst/>
          </a:prstGeom>
        </p:spPr>
        <p:txBody>
          <a:bodyPr/>
          <a:lstStyle/>
          <a:p>
            <a:endParaRPr lang="en-US"/>
          </a:p>
        </p:txBody>
      </p:sp>
    </p:spTree>
    <p:extLst>
      <p:ext uri="{BB962C8B-B14F-4D97-AF65-F5344CB8AC3E}">
        <p14:creationId xmlns:p14="http://schemas.microsoft.com/office/powerpoint/2010/main" val="381284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y- 3 column">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1158240" y="931363"/>
            <a:ext cx="2316480" cy="2266122"/>
          </a:xfrm>
          <a:prstGeom prst="rect">
            <a:avLst/>
          </a:prstGeom>
        </p:spPr>
        <p:txBody>
          <a:bodyPr/>
          <a:lstStyle/>
          <a:p>
            <a:endParaRPr lang="en-US"/>
          </a:p>
        </p:txBody>
      </p:sp>
      <p:sp>
        <p:nvSpPr>
          <p:cNvPr id="5" name="Text Placeholder 4"/>
          <p:cNvSpPr>
            <a:spLocks noGrp="1"/>
          </p:cNvSpPr>
          <p:nvPr>
            <p:ph type="body" sz="quarter" idx="12" hasCustomPrompt="1"/>
          </p:nvPr>
        </p:nvSpPr>
        <p:spPr>
          <a:xfrm>
            <a:off x="646176" y="3389187"/>
            <a:ext cx="3340608" cy="756093"/>
          </a:xfrm>
          <a:prstGeom prst="rect">
            <a:avLst/>
          </a:prstGeom>
        </p:spPr>
        <p:txBody>
          <a:bodyPr/>
          <a:lstStyle>
            <a:lvl1pPr marL="0" indent="0" algn="ctr">
              <a:buNone/>
              <a:defRPr sz="2400" b="1" baseline="0">
                <a:solidFill>
                  <a:srgbClr val="2F2F2F"/>
                </a:solidFill>
              </a:defRPr>
            </a:lvl1pPr>
          </a:lstStyle>
          <a:p>
            <a:pPr lvl="0"/>
            <a:r>
              <a:rPr lang="en-US"/>
              <a:t>TITLE GOES HERE IN UPPERCASE BOLD</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14560" y="5782559"/>
            <a:ext cx="1832169" cy="705600"/>
          </a:xfrm>
          <a:prstGeom prst="rect">
            <a:avLst/>
          </a:prstGeom>
        </p:spPr>
      </p:pic>
      <p:sp>
        <p:nvSpPr>
          <p:cNvPr id="12" name="Text Placeholder 11"/>
          <p:cNvSpPr>
            <a:spLocks noGrp="1"/>
          </p:cNvSpPr>
          <p:nvPr>
            <p:ph type="body" sz="quarter" idx="13" hasCustomPrompt="1"/>
          </p:nvPr>
        </p:nvSpPr>
        <p:spPr>
          <a:xfrm>
            <a:off x="646176" y="4196196"/>
            <a:ext cx="3340608" cy="1341755"/>
          </a:xfrm>
          <a:prstGeom prst="rect">
            <a:avLst/>
          </a:prstGeom>
        </p:spPr>
        <p:txBody>
          <a:bodyPr/>
          <a:lstStyle>
            <a:lvl1pPr marL="0" indent="0" algn="ctr">
              <a:lnSpc>
                <a:spcPct val="100000"/>
              </a:lnSpc>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a:t>
            </a:r>
          </a:p>
        </p:txBody>
      </p:sp>
      <p:sp>
        <p:nvSpPr>
          <p:cNvPr id="6" name="Picture Placeholder 2"/>
          <p:cNvSpPr>
            <a:spLocks noGrp="1"/>
          </p:cNvSpPr>
          <p:nvPr>
            <p:ph type="pic" sz="quarter" idx="14"/>
          </p:nvPr>
        </p:nvSpPr>
        <p:spPr>
          <a:xfrm>
            <a:off x="4907280" y="931363"/>
            <a:ext cx="2316480" cy="2266122"/>
          </a:xfrm>
          <a:prstGeom prst="rect">
            <a:avLst/>
          </a:prstGeom>
        </p:spPr>
        <p:txBody>
          <a:bodyPr/>
          <a:lstStyle/>
          <a:p>
            <a:endParaRPr lang="en-US"/>
          </a:p>
        </p:txBody>
      </p:sp>
      <p:sp>
        <p:nvSpPr>
          <p:cNvPr id="8" name="Text Placeholder 4"/>
          <p:cNvSpPr>
            <a:spLocks noGrp="1"/>
          </p:cNvSpPr>
          <p:nvPr>
            <p:ph type="body" sz="quarter" idx="15" hasCustomPrompt="1"/>
          </p:nvPr>
        </p:nvSpPr>
        <p:spPr>
          <a:xfrm>
            <a:off x="4395216" y="3389187"/>
            <a:ext cx="3340608" cy="756093"/>
          </a:xfrm>
          <a:prstGeom prst="rect">
            <a:avLst/>
          </a:prstGeom>
        </p:spPr>
        <p:txBody>
          <a:bodyPr/>
          <a:lstStyle>
            <a:lvl1pPr marL="0" indent="0" algn="ctr">
              <a:buNone/>
              <a:defRPr sz="2400" b="1" baseline="0">
                <a:solidFill>
                  <a:srgbClr val="2F2F2F"/>
                </a:solidFill>
              </a:defRPr>
            </a:lvl1pPr>
          </a:lstStyle>
          <a:p>
            <a:pPr lvl="0"/>
            <a:r>
              <a:rPr lang="en-US"/>
              <a:t>TITLE GOES HERE IN UPPERCASE BOLD</a:t>
            </a:r>
          </a:p>
        </p:txBody>
      </p:sp>
      <p:sp>
        <p:nvSpPr>
          <p:cNvPr id="9" name="Text Placeholder 11"/>
          <p:cNvSpPr>
            <a:spLocks noGrp="1"/>
          </p:cNvSpPr>
          <p:nvPr>
            <p:ph type="body" sz="quarter" idx="16" hasCustomPrompt="1"/>
          </p:nvPr>
        </p:nvSpPr>
        <p:spPr>
          <a:xfrm>
            <a:off x="4395216" y="4196196"/>
            <a:ext cx="3340608" cy="1341755"/>
          </a:xfrm>
          <a:prstGeom prst="rect">
            <a:avLst/>
          </a:prstGeom>
        </p:spPr>
        <p:txBody>
          <a:bodyPr/>
          <a:lstStyle>
            <a:lvl1pPr marL="0" indent="0" algn="ctr">
              <a:lnSpc>
                <a:spcPct val="100000"/>
              </a:lnSpc>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a:t>
            </a:r>
          </a:p>
        </p:txBody>
      </p:sp>
      <p:sp>
        <p:nvSpPr>
          <p:cNvPr id="10" name="Picture Placeholder 2"/>
          <p:cNvSpPr>
            <a:spLocks noGrp="1"/>
          </p:cNvSpPr>
          <p:nvPr>
            <p:ph type="pic" sz="quarter" idx="17"/>
          </p:nvPr>
        </p:nvSpPr>
        <p:spPr>
          <a:xfrm>
            <a:off x="8656320" y="931363"/>
            <a:ext cx="2316480" cy="2266122"/>
          </a:xfrm>
          <a:prstGeom prst="rect">
            <a:avLst/>
          </a:prstGeom>
        </p:spPr>
        <p:txBody>
          <a:bodyPr/>
          <a:lstStyle/>
          <a:p>
            <a:endParaRPr lang="en-US"/>
          </a:p>
        </p:txBody>
      </p:sp>
      <p:sp>
        <p:nvSpPr>
          <p:cNvPr id="11" name="Text Placeholder 4"/>
          <p:cNvSpPr>
            <a:spLocks noGrp="1"/>
          </p:cNvSpPr>
          <p:nvPr>
            <p:ph type="body" sz="quarter" idx="18" hasCustomPrompt="1"/>
          </p:nvPr>
        </p:nvSpPr>
        <p:spPr>
          <a:xfrm>
            <a:off x="8144256" y="3389187"/>
            <a:ext cx="3340608" cy="756093"/>
          </a:xfrm>
          <a:prstGeom prst="rect">
            <a:avLst/>
          </a:prstGeom>
        </p:spPr>
        <p:txBody>
          <a:bodyPr/>
          <a:lstStyle>
            <a:lvl1pPr marL="0" indent="0" algn="ctr">
              <a:buNone/>
              <a:defRPr sz="2400" b="1" baseline="0">
                <a:solidFill>
                  <a:srgbClr val="2F2F2F"/>
                </a:solidFill>
              </a:defRPr>
            </a:lvl1pPr>
          </a:lstStyle>
          <a:p>
            <a:pPr lvl="0"/>
            <a:r>
              <a:rPr lang="en-US"/>
              <a:t>TITLE GOES HERE IN UPPERCASE BOLD</a:t>
            </a:r>
          </a:p>
        </p:txBody>
      </p:sp>
      <p:sp>
        <p:nvSpPr>
          <p:cNvPr id="13" name="Text Placeholder 11"/>
          <p:cNvSpPr>
            <a:spLocks noGrp="1"/>
          </p:cNvSpPr>
          <p:nvPr>
            <p:ph type="body" sz="quarter" idx="19" hasCustomPrompt="1"/>
          </p:nvPr>
        </p:nvSpPr>
        <p:spPr>
          <a:xfrm>
            <a:off x="8144256" y="4196196"/>
            <a:ext cx="3340608" cy="1341755"/>
          </a:xfrm>
          <a:prstGeom prst="rect">
            <a:avLst/>
          </a:prstGeom>
        </p:spPr>
        <p:txBody>
          <a:bodyPr/>
          <a:lstStyle>
            <a:lvl1pPr marL="0" indent="0" algn="ctr">
              <a:lnSpc>
                <a:spcPct val="100000"/>
              </a:lnSpc>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a:t>
            </a:r>
          </a:p>
        </p:txBody>
      </p:sp>
    </p:spTree>
    <p:extLst>
      <p:ext uri="{BB962C8B-B14F-4D97-AF65-F5344CB8AC3E}">
        <p14:creationId xmlns:p14="http://schemas.microsoft.com/office/powerpoint/2010/main" val="3293969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White- pic narrow righ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flipH="1">
            <a:off x="7010400" y="0"/>
            <a:ext cx="5181600" cy="6858000"/>
          </a:xfrm>
          <a:prstGeom prst="rect">
            <a:avLst/>
          </a:prstGeom>
        </p:spPr>
        <p:txBody>
          <a:bodyPr/>
          <a:lstStyle/>
          <a:p>
            <a:endParaRPr lang="en-US"/>
          </a:p>
        </p:txBody>
      </p:sp>
      <p:sp>
        <p:nvSpPr>
          <p:cNvPr id="4" name="Text Placeholder 4"/>
          <p:cNvSpPr>
            <a:spLocks noGrp="1"/>
          </p:cNvSpPr>
          <p:nvPr>
            <p:ph type="body" sz="quarter" idx="12" hasCustomPrompt="1"/>
          </p:nvPr>
        </p:nvSpPr>
        <p:spPr>
          <a:xfrm>
            <a:off x="548640" y="572835"/>
            <a:ext cx="5596128" cy="999934"/>
          </a:xfrm>
          <a:prstGeom prst="rect">
            <a:avLst/>
          </a:prstGeom>
        </p:spPr>
        <p:txBody>
          <a:bodyPr/>
          <a:lstStyle>
            <a:lvl1pPr marL="0" indent="0">
              <a:buNone/>
              <a:defRPr sz="3600" b="1" baseline="0">
                <a:solidFill>
                  <a:srgbClr val="D6000D"/>
                </a:solidFill>
              </a:defRPr>
            </a:lvl1pPr>
          </a:lstStyle>
          <a:p>
            <a:pPr lvl="0"/>
            <a:r>
              <a:rPr lang="en-US"/>
              <a:t>TITLE GOES HERE IN UPPERCASE BOLD</a:t>
            </a:r>
          </a:p>
        </p:txBody>
      </p:sp>
      <p:sp>
        <p:nvSpPr>
          <p:cNvPr id="5" name="Text Placeholder 11"/>
          <p:cNvSpPr>
            <a:spLocks noGrp="1"/>
          </p:cNvSpPr>
          <p:nvPr>
            <p:ph type="body" sz="quarter" idx="13" hasCustomPrompt="1"/>
          </p:nvPr>
        </p:nvSpPr>
        <p:spPr>
          <a:xfrm>
            <a:off x="548640" y="1892289"/>
            <a:ext cx="5596128"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8640" y="5782559"/>
            <a:ext cx="1832169" cy="705600"/>
          </a:xfrm>
          <a:prstGeom prst="rect">
            <a:avLst/>
          </a:prstGeom>
        </p:spPr>
      </p:pic>
    </p:spTree>
    <p:extLst>
      <p:ext uri="{BB962C8B-B14F-4D97-AF65-F5344CB8AC3E}">
        <p14:creationId xmlns:p14="http://schemas.microsoft.com/office/powerpoint/2010/main" val="4053065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D3407-EB1A-498A-BD68-3905D7CBFF0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08C653-880A-4149-AF8B-96A2F0445C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3801685-A378-403C-AB63-54DE78DB27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DE876C-40D3-4566-B071-3B97198BC6C8}"/>
              </a:ext>
            </a:extLst>
          </p:cNvPr>
          <p:cNvSpPr>
            <a:spLocks noGrp="1"/>
          </p:cNvSpPr>
          <p:nvPr>
            <p:ph type="dt" sz="half" idx="10"/>
          </p:nvPr>
        </p:nvSpPr>
        <p:spPr/>
        <p:txBody>
          <a:bodyPr/>
          <a:lstStyle/>
          <a:p>
            <a:fld id="{03432315-303F-4A94-931A-026D2CC45A71}" type="datetimeFigureOut">
              <a:rPr lang="en-GB" smtClean="0"/>
              <a:t>12/09/2024</a:t>
            </a:fld>
            <a:endParaRPr lang="en-GB"/>
          </a:p>
        </p:txBody>
      </p:sp>
      <p:sp>
        <p:nvSpPr>
          <p:cNvPr id="6" name="Footer Placeholder 5">
            <a:extLst>
              <a:ext uri="{FF2B5EF4-FFF2-40B4-BE49-F238E27FC236}">
                <a16:creationId xmlns:a16="http://schemas.microsoft.com/office/drawing/2014/main" id="{93A93CF4-D998-48AA-87F4-E1AB238976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05A57C-4C42-4F48-963D-D40EB4AEB442}"/>
              </a:ext>
            </a:extLst>
          </p:cNvPr>
          <p:cNvSpPr>
            <a:spLocks noGrp="1"/>
          </p:cNvSpPr>
          <p:nvPr>
            <p:ph type="sldNum" sz="quarter" idx="12"/>
          </p:nvPr>
        </p:nvSpPr>
        <p:spPr/>
        <p:txBody>
          <a:bodyPr/>
          <a:lstStyle/>
          <a:p>
            <a:fld id="{9A6A1049-DD38-45EB-A439-1A15B2F42416}" type="slidenum">
              <a:rPr lang="en-GB" smtClean="0"/>
              <a:t>‹#›</a:t>
            </a:fld>
            <a:endParaRPr lang="en-GB"/>
          </a:p>
        </p:txBody>
      </p:sp>
    </p:spTree>
    <p:extLst>
      <p:ext uri="{BB962C8B-B14F-4D97-AF65-F5344CB8AC3E}">
        <p14:creationId xmlns:p14="http://schemas.microsoft.com/office/powerpoint/2010/main" val="431160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DB91E-606C-4332-9D62-CE620799904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239C87-DDF1-4ABB-99AA-E9C7925FD2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7BD348-AD12-41B9-BED6-83225AD3E9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1893F85-32B3-4F7E-8156-D5A42CBE06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244E04-46B0-4982-9CED-EA2BA743F5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2827902-EFD1-4E11-83F8-9DC57C12B243}"/>
              </a:ext>
            </a:extLst>
          </p:cNvPr>
          <p:cNvSpPr>
            <a:spLocks noGrp="1"/>
          </p:cNvSpPr>
          <p:nvPr>
            <p:ph type="dt" sz="half" idx="10"/>
          </p:nvPr>
        </p:nvSpPr>
        <p:spPr/>
        <p:txBody>
          <a:bodyPr/>
          <a:lstStyle/>
          <a:p>
            <a:fld id="{03432315-303F-4A94-931A-026D2CC45A71}" type="datetimeFigureOut">
              <a:rPr lang="en-GB" smtClean="0"/>
              <a:t>12/09/2024</a:t>
            </a:fld>
            <a:endParaRPr lang="en-GB"/>
          </a:p>
        </p:txBody>
      </p:sp>
      <p:sp>
        <p:nvSpPr>
          <p:cNvPr id="8" name="Footer Placeholder 7">
            <a:extLst>
              <a:ext uri="{FF2B5EF4-FFF2-40B4-BE49-F238E27FC236}">
                <a16:creationId xmlns:a16="http://schemas.microsoft.com/office/drawing/2014/main" id="{37066792-B3B2-4B7D-940E-FDBD2B93C1D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F6BF118-7E96-4CCB-A0F2-8FE0D23C435C}"/>
              </a:ext>
            </a:extLst>
          </p:cNvPr>
          <p:cNvSpPr>
            <a:spLocks noGrp="1"/>
          </p:cNvSpPr>
          <p:nvPr>
            <p:ph type="sldNum" sz="quarter" idx="12"/>
          </p:nvPr>
        </p:nvSpPr>
        <p:spPr/>
        <p:txBody>
          <a:bodyPr/>
          <a:lstStyle/>
          <a:p>
            <a:fld id="{9A6A1049-DD38-45EB-A439-1A15B2F42416}" type="slidenum">
              <a:rPr lang="en-GB" smtClean="0"/>
              <a:t>‹#›</a:t>
            </a:fld>
            <a:endParaRPr lang="en-GB"/>
          </a:p>
        </p:txBody>
      </p:sp>
    </p:spTree>
    <p:extLst>
      <p:ext uri="{BB962C8B-B14F-4D97-AF65-F5344CB8AC3E}">
        <p14:creationId xmlns:p14="http://schemas.microsoft.com/office/powerpoint/2010/main" val="3387808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3B2E3-0BEB-4157-95AE-27C94806B94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7488A4A-B2D3-4E5C-B147-A512D669737B}"/>
              </a:ext>
            </a:extLst>
          </p:cNvPr>
          <p:cNvSpPr>
            <a:spLocks noGrp="1"/>
          </p:cNvSpPr>
          <p:nvPr>
            <p:ph type="dt" sz="half" idx="10"/>
          </p:nvPr>
        </p:nvSpPr>
        <p:spPr/>
        <p:txBody>
          <a:bodyPr/>
          <a:lstStyle/>
          <a:p>
            <a:fld id="{03432315-303F-4A94-931A-026D2CC45A71}" type="datetimeFigureOut">
              <a:rPr lang="en-GB" smtClean="0"/>
              <a:t>12/09/2024</a:t>
            </a:fld>
            <a:endParaRPr lang="en-GB"/>
          </a:p>
        </p:txBody>
      </p:sp>
      <p:sp>
        <p:nvSpPr>
          <p:cNvPr id="4" name="Footer Placeholder 3">
            <a:extLst>
              <a:ext uri="{FF2B5EF4-FFF2-40B4-BE49-F238E27FC236}">
                <a16:creationId xmlns:a16="http://schemas.microsoft.com/office/drawing/2014/main" id="{7B2CA7ED-F997-49E9-AF6F-E30924733B8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F26542-58EE-4FDE-8DA7-97531135B2F6}"/>
              </a:ext>
            </a:extLst>
          </p:cNvPr>
          <p:cNvSpPr>
            <a:spLocks noGrp="1"/>
          </p:cNvSpPr>
          <p:nvPr>
            <p:ph type="sldNum" sz="quarter" idx="12"/>
          </p:nvPr>
        </p:nvSpPr>
        <p:spPr/>
        <p:txBody>
          <a:bodyPr/>
          <a:lstStyle/>
          <a:p>
            <a:fld id="{9A6A1049-DD38-45EB-A439-1A15B2F42416}" type="slidenum">
              <a:rPr lang="en-GB" smtClean="0"/>
              <a:t>‹#›</a:t>
            </a:fld>
            <a:endParaRPr lang="en-GB"/>
          </a:p>
        </p:txBody>
      </p:sp>
    </p:spTree>
    <p:extLst>
      <p:ext uri="{BB962C8B-B14F-4D97-AF65-F5344CB8AC3E}">
        <p14:creationId xmlns:p14="http://schemas.microsoft.com/office/powerpoint/2010/main" val="776807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03C1D1-6668-4E12-BE61-2EF1F1CE9ABC}"/>
              </a:ext>
            </a:extLst>
          </p:cNvPr>
          <p:cNvSpPr>
            <a:spLocks noGrp="1"/>
          </p:cNvSpPr>
          <p:nvPr>
            <p:ph type="dt" sz="half" idx="10"/>
          </p:nvPr>
        </p:nvSpPr>
        <p:spPr/>
        <p:txBody>
          <a:bodyPr/>
          <a:lstStyle/>
          <a:p>
            <a:fld id="{03432315-303F-4A94-931A-026D2CC45A71}" type="datetimeFigureOut">
              <a:rPr lang="en-GB" smtClean="0"/>
              <a:t>12/09/2024</a:t>
            </a:fld>
            <a:endParaRPr lang="en-GB"/>
          </a:p>
        </p:txBody>
      </p:sp>
      <p:sp>
        <p:nvSpPr>
          <p:cNvPr id="3" name="Footer Placeholder 2">
            <a:extLst>
              <a:ext uri="{FF2B5EF4-FFF2-40B4-BE49-F238E27FC236}">
                <a16:creationId xmlns:a16="http://schemas.microsoft.com/office/drawing/2014/main" id="{974BFA70-A6EB-4F52-9F32-A8733B4E55C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3D28817-62C4-443F-947F-FAF4E49E8C53}"/>
              </a:ext>
            </a:extLst>
          </p:cNvPr>
          <p:cNvSpPr>
            <a:spLocks noGrp="1"/>
          </p:cNvSpPr>
          <p:nvPr>
            <p:ph type="sldNum" sz="quarter" idx="12"/>
          </p:nvPr>
        </p:nvSpPr>
        <p:spPr/>
        <p:txBody>
          <a:bodyPr/>
          <a:lstStyle/>
          <a:p>
            <a:fld id="{9A6A1049-DD38-45EB-A439-1A15B2F42416}" type="slidenum">
              <a:rPr lang="en-GB" smtClean="0"/>
              <a:t>‹#›</a:t>
            </a:fld>
            <a:endParaRPr lang="en-GB"/>
          </a:p>
        </p:txBody>
      </p:sp>
    </p:spTree>
    <p:extLst>
      <p:ext uri="{BB962C8B-B14F-4D97-AF65-F5344CB8AC3E}">
        <p14:creationId xmlns:p14="http://schemas.microsoft.com/office/powerpoint/2010/main" val="258202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24BC-58BD-4698-9D52-F0688475B9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3209395-BEF7-4B98-897C-A6606D9372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0440126-F3D7-492C-9928-86BDF08DE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C31293-CD2B-4F9B-A5A7-827207252B03}"/>
              </a:ext>
            </a:extLst>
          </p:cNvPr>
          <p:cNvSpPr>
            <a:spLocks noGrp="1"/>
          </p:cNvSpPr>
          <p:nvPr>
            <p:ph type="dt" sz="half" idx="10"/>
          </p:nvPr>
        </p:nvSpPr>
        <p:spPr/>
        <p:txBody>
          <a:bodyPr/>
          <a:lstStyle/>
          <a:p>
            <a:fld id="{03432315-303F-4A94-931A-026D2CC45A71}" type="datetimeFigureOut">
              <a:rPr lang="en-GB" smtClean="0"/>
              <a:t>12/09/2024</a:t>
            </a:fld>
            <a:endParaRPr lang="en-GB"/>
          </a:p>
        </p:txBody>
      </p:sp>
      <p:sp>
        <p:nvSpPr>
          <p:cNvPr id="6" name="Footer Placeholder 5">
            <a:extLst>
              <a:ext uri="{FF2B5EF4-FFF2-40B4-BE49-F238E27FC236}">
                <a16:creationId xmlns:a16="http://schemas.microsoft.com/office/drawing/2014/main" id="{8F137899-5ECB-49C8-9C3B-54EAC3D5AC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85E78D-12F6-4C36-B103-11B621C4AEBE}"/>
              </a:ext>
            </a:extLst>
          </p:cNvPr>
          <p:cNvSpPr>
            <a:spLocks noGrp="1"/>
          </p:cNvSpPr>
          <p:nvPr>
            <p:ph type="sldNum" sz="quarter" idx="12"/>
          </p:nvPr>
        </p:nvSpPr>
        <p:spPr/>
        <p:txBody>
          <a:bodyPr/>
          <a:lstStyle/>
          <a:p>
            <a:fld id="{9A6A1049-DD38-45EB-A439-1A15B2F42416}" type="slidenum">
              <a:rPr lang="en-GB" smtClean="0"/>
              <a:t>‹#›</a:t>
            </a:fld>
            <a:endParaRPr lang="en-GB"/>
          </a:p>
        </p:txBody>
      </p:sp>
    </p:spTree>
    <p:extLst>
      <p:ext uri="{BB962C8B-B14F-4D97-AF65-F5344CB8AC3E}">
        <p14:creationId xmlns:p14="http://schemas.microsoft.com/office/powerpoint/2010/main" val="2370066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420F2-F09A-45F4-9EC8-5D9F7A0FCB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59AE1A8-1971-4055-B8E7-41F664283E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78B8B1F-614E-4D51-B98E-E6AD1CAA35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20ABD-91CF-4145-9B45-175639380EDC}"/>
              </a:ext>
            </a:extLst>
          </p:cNvPr>
          <p:cNvSpPr>
            <a:spLocks noGrp="1"/>
          </p:cNvSpPr>
          <p:nvPr>
            <p:ph type="dt" sz="half" idx="10"/>
          </p:nvPr>
        </p:nvSpPr>
        <p:spPr/>
        <p:txBody>
          <a:bodyPr/>
          <a:lstStyle/>
          <a:p>
            <a:fld id="{03432315-303F-4A94-931A-026D2CC45A71}" type="datetimeFigureOut">
              <a:rPr lang="en-GB" smtClean="0"/>
              <a:t>12/09/2024</a:t>
            </a:fld>
            <a:endParaRPr lang="en-GB"/>
          </a:p>
        </p:txBody>
      </p:sp>
      <p:sp>
        <p:nvSpPr>
          <p:cNvPr id="6" name="Footer Placeholder 5">
            <a:extLst>
              <a:ext uri="{FF2B5EF4-FFF2-40B4-BE49-F238E27FC236}">
                <a16:creationId xmlns:a16="http://schemas.microsoft.com/office/drawing/2014/main" id="{969A2C32-553A-4595-B27E-D8C396B7AF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4ACEBE-FFCE-4D68-B022-616CEC7504F0}"/>
              </a:ext>
            </a:extLst>
          </p:cNvPr>
          <p:cNvSpPr>
            <a:spLocks noGrp="1"/>
          </p:cNvSpPr>
          <p:nvPr>
            <p:ph type="sldNum" sz="quarter" idx="12"/>
          </p:nvPr>
        </p:nvSpPr>
        <p:spPr/>
        <p:txBody>
          <a:bodyPr/>
          <a:lstStyle/>
          <a:p>
            <a:fld id="{9A6A1049-DD38-45EB-A439-1A15B2F42416}" type="slidenum">
              <a:rPr lang="en-GB" smtClean="0"/>
              <a:t>‹#›</a:t>
            </a:fld>
            <a:endParaRPr lang="en-GB"/>
          </a:p>
        </p:txBody>
      </p:sp>
    </p:spTree>
    <p:extLst>
      <p:ext uri="{BB962C8B-B14F-4D97-AF65-F5344CB8AC3E}">
        <p14:creationId xmlns:p14="http://schemas.microsoft.com/office/powerpoint/2010/main" val="2047752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3643B0-F40F-427F-A01A-EEEF7348D5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4D39B2-893B-4814-B912-B31C6A605B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9314BD-4F95-4002-8E71-E0A308977A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432315-303F-4A94-931A-026D2CC45A71}" type="datetimeFigureOut">
              <a:rPr lang="en-GB" smtClean="0"/>
              <a:t>12/09/2024</a:t>
            </a:fld>
            <a:endParaRPr lang="en-GB"/>
          </a:p>
        </p:txBody>
      </p:sp>
      <p:sp>
        <p:nvSpPr>
          <p:cNvPr id="5" name="Footer Placeholder 4">
            <a:extLst>
              <a:ext uri="{FF2B5EF4-FFF2-40B4-BE49-F238E27FC236}">
                <a16:creationId xmlns:a16="http://schemas.microsoft.com/office/drawing/2014/main" id="{62F0421C-FEB8-4CCD-BA2C-C4A419B76B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E88A978-2767-47E1-B3F3-5931278650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A1049-DD38-45EB-A439-1A15B2F42416}" type="slidenum">
              <a:rPr lang="en-GB" smtClean="0"/>
              <a:t>‹#›</a:t>
            </a:fld>
            <a:endParaRPr lang="en-GB"/>
          </a:p>
        </p:txBody>
      </p:sp>
    </p:spTree>
    <p:extLst>
      <p:ext uri="{BB962C8B-B14F-4D97-AF65-F5344CB8AC3E}">
        <p14:creationId xmlns:p14="http://schemas.microsoft.com/office/powerpoint/2010/main" val="3609149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875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1247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20775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hyperlink" Target="http://www.qub.ac.uk/course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31.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32.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A4A660-F891-49A5-A987-AFE51C820FC1}"/>
              </a:ext>
            </a:extLst>
          </p:cNvPr>
          <p:cNvSpPr>
            <a:spLocks noGrp="1"/>
          </p:cNvSpPr>
          <p:nvPr>
            <p:ph type="ctrTitle"/>
          </p:nvPr>
        </p:nvSpPr>
        <p:spPr>
          <a:xfrm>
            <a:off x="1325033" y="4984994"/>
            <a:ext cx="9940954" cy="1073791"/>
          </a:xfrm>
        </p:spPr>
        <p:txBody>
          <a:bodyPr>
            <a:normAutofit fontScale="90000"/>
          </a:bodyPr>
          <a:lstStyle/>
          <a:p>
            <a:r>
              <a:rPr lang="en-GB" sz="3600" dirty="0">
                <a:latin typeface="Brandon Text Bold"/>
              </a:rPr>
              <a:t>PATHWAY OPPORTUNITY PROGRAMME:</a:t>
            </a:r>
            <a:br>
              <a:rPr lang="en-GB" sz="3600" dirty="0">
                <a:latin typeface="Brandon Text Bold" panose="020B0803020203060203" pitchFamily="34" charset="0"/>
              </a:rPr>
            </a:br>
            <a:r>
              <a:rPr lang="en-GB" sz="2700" dirty="0">
                <a:latin typeface="Brandon Text Bold"/>
              </a:rPr>
              <a:t>Applying for the 2025 programme</a:t>
            </a:r>
            <a:br>
              <a:rPr lang="en-GB" sz="4800" dirty="0"/>
            </a:br>
            <a:endParaRPr lang="en-GB" sz="4800" dirty="0"/>
          </a:p>
        </p:txBody>
      </p:sp>
    </p:spTree>
    <p:extLst>
      <p:ext uri="{BB962C8B-B14F-4D97-AF65-F5344CB8AC3E}">
        <p14:creationId xmlns:p14="http://schemas.microsoft.com/office/powerpoint/2010/main" val="3020261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F83BC74-9F6A-46FD-0413-737EF6ECDE9F}"/>
              </a:ext>
            </a:extLst>
          </p:cNvPr>
          <p:cNvSpPr txBox="1">
            <a:spLocks/>
          </p:cNvSpPr>
          <p:nvPr/>
        </p:nvSpPr>
        <p:spPr>
          <a:xfrm>
            <a:off x="1585732" y="1929899"/>
            <a:ext cx="9133068" cy="4651375"/>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7200" b="0" i="0" u="none" strike="noStrike" kern="1200" cap="none" spc="0" normalizeH="0" baseline="0" noProof="0">
                <a:ln>
                  <a:noFill/>
                </a:ln>
                <a:solidFill>
                  <a:prstClr val="white"/>
                </a:solidFill>
                <a:effectLst/>
                <a:uLnTx/>
                <a:uFillTx/>
                <a:latin typeface="Brandon Text Bold" panose="020B0803020203060203" pitchFamily="34" charset="0"/>
                <a:ea typeface="+mn-ea"/>
                <a:cs typeface="+mn-cs"/>
              </a:rPr>
              <a:t>THE </a:t>
            </a:r>
            <a:r>
              <a:rPr lang="en-GB" sz="7200">
                <a:solidFill>
                  <a:prstClr val="white"/>
                </a:solidFill>
                <a:latin typeface="Brandon Text Bold" panose="020B0803020203060203" pitchFamily="34" charset="0"/>
              </a:rPr>
              <a:t>PATHWAY</a:t>
            </a:r>
            <a:br>
              <a:rPr kumimoji="0" lang="en-GB" sz="7200" b="0" i="0" u="none" strike="noStrike" kern="1200" cap="none" spc="0" normalizeH="0" baseline="0" noProof="0">
                <a:ln>
                  <a:noFill/>
                </a:ln>
                <a:solidFill>
                  <a:prstClr val="white"/>
                </a:solidFill>
                <a:effectLst/>
                <a:uLnTx/>
                <a:uFillTx/>
                <a:latin typeface="Brandon Text Bold" panose="020B0803020203060203" pitchFamily="34" charset="0"/>
                <a:ea typeface="+mn-ea"/>
                <a:cs typeface="+mn-cs"/>
              </a:rPr>
            </a:br>
            <a:r>
              <a:rPr kumimoji="0" lang="en-GB" sz="7200" b="0" i="0" u="none" strike="noStrike" kern="1200" cap="none" spc="0" normalizeH="0" baseline="0" noProof="0">
                <a:ln>
                  <a:noFill/>
                </a:ln>
                <a:solidFill>
                  <a:prstClr val="white"/>
                </a:solidFill>
                <a:effectLst/>
                <a:uLnTx/>
                <a:uFillTx/>
                <a:latin typeface="Brandon Text Bold" panose="020B0803020203060203" pitchFamily="34" charset="0"/>
                <a:ea typeface="+mn-ea"/>
                <a:cs typeface="+mn-cs"/>
              </a:rPr>
              <a:t>SUMMER SCHOOL</a:t>
            </a:r>
          </a:p>
        </p:txBody>
      </p:sp>
      <p:pic>
        <p:nvPicPr>
          <p:cNvPr id="6" name="Picture 5" descr="Icon&#10;&#10;Description automatically generated">
            <a:extLst>
              <a:ext uri="{FF2B5EF4-FFF2-40B4-BE49-F238E27FC236}">
                <a16:creationId xmlns:a16="http://schemas.microsoft.com/office/drawing/2014/main" id="{2EFDBECD-D902-85F7-B04D-6C4254F7CF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614" y="1191112"/>
            <a:ext cx="1535036" cy="1477574"/>
          </a:xfrm>
          <a:prstGeom prst="rect">
            <a:avLst/>
          </a:prstGeom>
        </p:spPr>
      </p:pic>
      <p:pic>
        <p:nvPicPr>
          <p:cNvPr id="7" name="Picture 6" descr="Logo, icon&#10;&#10;Description automatically generated">
            <a:extLst>
              <a:ext uri="{FF2B5EF4-FFF2-40B4-BE49-F238E27FC236}">
                <a16:creationId xmlns:a16="http://schemas.microsoft.com/office/drawing/2014/main" id="{71D28D66-229B-AE57-C4E6-7339533F99B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20108" y="3460137"/>
            <a:ext cx="1686160" cy="1590897"/>
          </a:xfrm>
          <a:prstGeom prst="rect">
            <a:avLst/>
          </a:prstGeom>
        </p:spPr>
      </p:pic>
    </p:spTree>
    <p:extLst>
      <p:ext uri="{BB962C8B-B14F-4D97-AF65-F5344CB8AC3E}">
        <p14:creationId xmlns:p14="http://schemas.microsoft.com/office/powerpoint/2010/main" val="2845883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8B1FB-2F17-4F0B-AC5B-27E331E2DB79}"/>
              </a:ext>
            </a:extLst>
          </p:cNvPr>
          <p:cNvSpPr>
            <a:spLocks noGrp="1"/>
          </p:cNvSpPr>
          <p:nvPr>
            <p:ph type="title"/>
          </p:nvPr>
        </p:nvSpPr>
        <p:spPr>
          <a:xfrm>
            <a:off x="5032993" y="45900"/>
            <a:ext cx="6400800" cy="810693"/>
          </a:xfrm>
        </p:spPr>
        <p:txBody>
          <a:bodyPr>
            <a:normAutofit/>
          </a:bodyPr>
          <a:lstStyle/>
          <a:p>
            <a:r>
              <a:rPr lang="en-GB" sz="3600">
                <a:solidFill>
                  <a:srgbClr val="E30613"/>
                </a:solidFill>
                <a:latin typeface="Brandon Text Bold"/>
              </a:rPr>
              <a:t>THE SUMMER SCHOOL</a:t>
            </a:r>
          </a:p>
        </p:txBody>
      </p:sp>
      <p:sp>
        <p:nvSpPr>
          <p:cNvPr id="3" name="Content Placeholder 2">
            <a:extLst>
              <a:ext uri="{FF2B5EF4-FFF2-40B4-BE49-F238E27FC236}">
                <a16:creationId xmlns:a16="http://schemas.microsoft.com/office/drawing/2014/main" id="{B94D802C-C4ED-4498-B5E8-4B4B6B76BB0B}"/>
              </a:ext>
            </a:extLst>
          </p:cNvPr>
          <p:cNvSpPr>
            <a:spLocks noGrp="1"/>
          </p:cNvSpPr>
          <p:nvPr>
            <p:ph idx="1"/>
          </p:nvPr>
        </p:nvSpPr>
        <p:spPr>
          <a:xfrm>
            <a:off x="5391808" y="856593"/>
            <a:ext cx="6621516" cy="5667002"/>
          </a:xfrm>
        </p:spPr>
        <p:txBody>
          <a:bodyPr vert="horz" lIns="91440" tIns="45720" rIns="91440" bIns="45720" rtlCol="0" anchor="t">
            <a:normAutofit/>
          </a:bodyPr>
          <a:lstStyle/>
          <a:p>
            <a:pPr>
              <a:lnSpc>
                <a:spcPts val="2800"/>
              </a:lnSpc>
              <a:spcBef>
                <a:spcPts val="1200"/>
              </a:spcBef>
            </a:pPr>
            <a:r>
              <a:rPr lang="en-GB" dirty="0">
                <a:latin typeface="Brandon Text Regular"/>
              </a:rPr>
              <a:t>Last week of June or First week of July (depending on Pathway)</a:t>
            </a:r>
          </a:p>
          <a:p>
            <a:pPr>
              <a:lnSpc>
                <a:spcPts val="2800"/>
              </a:lnSpc>
              <a:spcBef>
                <a:spcPts val="1200"/>
              </a:spcBef>
            </a:pPr>
            <a:r>
              <a:rPr lang="en-GB" dirty="0">
                <a:latin typeface="Brandon Text Regular"/>
              </a:rPr>
              <a:t>Monday to Friday</a:t>
            </a:r>
          </a:p>
          <a:p>
            <a:pPr>
              <a:lnSpc>
                <a:spcPts val="2800"/>
              </a:lnSpc>
              <a:spcBef>
                <a:spcPts val="1200"/>
              </a:spcBef>
            </a:pPr>
            <a:r>
              <a:rPr lang="en-GB" dirty="0">
                <a:latin typeface="Brandon Text Regular"/>
              </a:rPr>
              <a:t>Meet your fellow Pathway students</a:t>
            </a:r>
          </a:p>
          <a:p>
            <a:pPr>
              <a:lnSpc>
                <a:spcPts val="2800"/>
              </a:lnSpc>
              <a:spcBef>
                <a:spcPts val="1200"/>
              </a:spcBef>
            </a:pPr>
            <a:r>
              <a:rPr lang="en-GB" dirty="0">
                <a:latin typeface="Brandon Text Regular"/>
              </a:rPr>
              <a:t>Experience studying like an undergraduate </a:t>
            </a:r>
          </a:p>
          <a:p>
            <a:pPr>
              <a:lnSpc>
                <a:spcPts val="2800"/>
              </a:lnSpc>
              <a:spcBef>
                <a:spcPts val="1200"/>
              </a:spcBef>
            </a:pPr>
            <a:r>
              <a:rPr lang="en-GB" dirty="0">
                <a:latin typeface="Brandon Text Regular" panose="020B0503020203060203" pitchFamily="34" charset="0"/>
              </a:rPr>
              <a:t>Attend lectures from your subject’s top academics</a:t>
            </a:r>
          </a:p>
          <a:p>
            <a:pPr>
              <a:lnSpc>
                <a:spcPts val="2800"/>
              </a:lnSpc>
              <a:spcBef>
                <a:spcPts val="1200"/>
              </a:spcBef>
            </a:pPr>
            <a:r>
              <a:rPr lang="en-GB" dirty="0">
                <a:latin typeface="Brandon Text Regular"/>
              </a:rPr>
              <a:t>Work on group projects with current undergraduate students</a:t>
            </a:r>
          </a:p>
          <a:p>
            <a:pPr>
              <a:lnSpc>
                <a:spcPts val="2800"/>
              </a:lnSpc>
              <a:spcBef>
                <a:spcPts val="1200"/>
              </a:spcBef>
            </a:pPr>
            <a:r>
              <a:rPr lang="en-GB" dirty="0">
                <a:latin typeface="Brandon Text Regular"/>
              </a:rPr>
              <a:t>Complete Assessed Coursework</a:t>
            </a:r>
          </a:p>
          <a:p>
            <a:endParaRPr lang="en-GB" dirty="0">
              <a:latin typeface="Brandon Text Regular" panose="020B0503020203060203" pitchFamily="34" charset="0"/>
            </a:endParaRPr>
          </a:p>
        </p:txBody>
      </p:sp>
    </p:spTree>
    <p:extLst>
      <p:ext uri="{BB962C8B-B14F-4D97-AF65-F5344CB8AC3E}">
        <p14:creationId xmlns:p14="http://schemas.microsoft.com/office/powerpoint/2010/main" val="77050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85317" y="361787"/>
            <a:ext cx="5259042" cy="999934"/>
          </a:xfrm>
        </p:spPr>
        <p:txBody>
          <a:bodyPr lIns="91440" tIns="45720" rIns="91440" bIns="45720" anchor="t"/>
          <a:lstStyle/>
          <a:p>
            <a:r>
              <a:rPr lang="en-GB" sz="3600">
                <a:solidFill>
                  <a:srgbClr val="E30613"/>
                </a:solidFill>
                <a:latin typeface="Brandon Text Bold"/>
              </a:rPr>
              <a:t>SUMMER RESIDENTIAL</a:t>
            </a:r>
            <a:endParaRPr lang="en-US" sz="3600">
              <a:solidFill>
                <a:srgbClr val="E30613"/>
              </a:solidFill>
              <a:latin typeface="Brandon Text Bold"/>
            </a:endParaRPr>
          </a:p>
        </p:txBody>
      </p:sp>
      <p:sp>
        <p:nvSpPr>
          <p:cNvPr id="5" name="Rectangle 4"/>
          <p:cNvSpPr/>
          <p:nvPr/>
        </p:nvSpPr>
        <p:spPr>
          <a:xfrm>
            <a:off x="9428205" y="5412259"/>
            <a:ext cx="2323071" cy="1186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 Placeholder 3"/>
          <p:cNvSpPr>
            <a:spLocks noGrp="1"/>
          </p:cNvSpPr>
          <p:nvPr>
            <p:ph type="body" sz="quarter" idx="13"/>
          </p:nvPr>
        </p:nvSpPr>
        <p:spPr>
          <a:xfrm>
            <a:off x="325820" y="1482030"/>
            <a:ext cx="4774990" cy="5014183"/>
          </a:xfrm>
        </p:spPr>
        <p:txBody>
          <a:bodyPr lIns="91440" tIns="45720" rIns="91440" bIns="45720" anchor="t"/>
          <a:lstStyle/>
          <a:p>
            <a:pPr>
              <a:lnSpc>
                <a:spcPts val="2800"/>
              </a:lnSpc>
              <a:spcBef>
                <a:spcPts val="1200"/>
              </a:spcBef>
            </a:pPr>
            <a:r>
              <a:rPr lang="en-GB" sz="2800" dirty="0">
                <a:latin typeface="Brandon Text Regular"/>
              </a:rPr>
              <a:t>Staying at Elms Village</a:t>
            </a:r>
            <a:endParaRPr lang="en-US" sz="2800" dirty="0"/>
          </a:p>
          <a:p>
            <a:pPr>
              <a:lnSpc>
                <a:spcPts val="2800"/>
              </a:lnSpc>
              <a:spcBef>
                <a:spcPts val="1200"/>
              </a:spcBef>
            </a:pPr>
            <a:r>
              <a:rPr lang="en-GB" sz="2800" dirty="0">
                <a:latin typeface="Brandon Text Regular" panose="020B0503020203060203" pitchFamily="34" charset="0"/>
              </a:rPr>
              <a:t>Individual </a:t>
            </a:r>
            <a:r>
              <a:rPr lang="en-GB" sz="2800" i="1" dirty="0">
                <a:latin typeface="Brandon Text Regular" panose="020B0503020203060203" pitchFamily="34" charset="0"/>
              </a:rPr>
              <a:t>en-suite </a:t>
            </a:r>
            <a:r>
              <a:rPr lang="en-GB" sz="2800" dirty="0">
                <a:latin typeface="Brandon Text Regular" panose="020B0503020203060203" pitchFamily="34" charset="0"/>
              </a:rPr>
              <a:t>room </a:t>
            </a:r>
          </a:p>
          <a:p>
            <a:pPr>
              <a:lnSpc>
                <a:spcPts val="2800"/>
              </a:lnSpc>
              <a:spcBef>
                <a:spcPts val="1200"/>
              </a:spcBef>
            </a:pPr>
            <a:r>
              <a:rPr lang="en-GB" sz="2800" dirty="0">
                <a:latin typeface="Brandon Text Regular" panose="020B0503020203060203" pitchFamily="34" charset="0"/>
              </a:rPr>
              <a:t>10 students per floor</a:t>
            </a:r>
          </a:p>
          <a:p>
            <a:pPr>
              <a:lnSpc>
                <a:spcPts val="2800"/>
              </a:lnSpc>
              <a:spcBef>
                <a:spcPts val="1200"/>
              </a:spcBef>
            </a:pPr>
            <a:r>
              <a:rPr lang="en-GB" sz="2800" dirty="0">
                <a:latin typeface="Brandon Text Regular" panose="020B0503020203060203" pitchFamily="34" charset="0"/>
              </a:rPr>
              <a:t>15 mins walk to campus</a:t>
            </a:r>
          </a:p>
          <a:p>
            <a:pPr>
              <a:lnSpc>
                <a:spcPts val="2800"/>
              </a:lnSpc>
              <a:spcBef>
                <a:spcPts val="1200"/>
              </a:spcBef>
            </a:pPr>
            <a:r>
              <a:rPr lang="en-GB" sz="2800" dirty="0">
                <a:latin typeface="Brandon Text Regular" panose="020B0503020203060203" pitchFamily="34" charset="0"/>
              </a:rPr>
              <a:t>All inclusive:</a:t>
            </a:r>
            <a:br>
              <a:rPr lang="en-GB" sz="2800" dirty="0">
                <a:latin typeface="Brandon Text Regular" panose="020B0503020203060203" pitchFamily="34" charset="0"/>
              </a:rPr>
            </a:br>
            <a:r>
              <a:rPr lang="en-GB" sz="2800" dirty="0">
                <a:latin typeface="Brandon Text Regular" panose="020B0503020203060203" pitchFamily="34" charset="0"/>
              </a:rPr>
              <a:t>	Meals</a:t>
            </a:r>
            <a:br>
              <a:rPr lang="en-GB" sz="2800" dirty="0">
                <a:latin typeface="Brandon Text Regular" panose="020B0503020203060203" pitchFamily="34" charset="0"/>
              </a:rPr>
            </a:br>
            <a:r>
              <a:rPr lang="en-GB" sz="2800" dirty="0">
                <a:latin typeface="Brandon Text Regular" panose="020B0503020203060203" pitchFamily="34" charset="0"/>
              </a:rPr>
              <a:t>	Social Activities</a:t>
            </a:r>
            <a:br>
              <a:rPr lang="en-GB" sz="2800" dirty="0">
                <a:latin typeface="Brandon Text Regular" panose="020B0503020203060203" pitchFamily="34" charset="0"/>
              </a:rPr>
            </a:br>
            <a:r>
              <a:rPr lang="en-GB" sz="2800" dirty="0">
                <a:latin typeface="Brandon Text Regular" panose="020B0503020203060203" pitchFamily="34" charset="0"/>
              </a:rPr>
              <a:t>	Academic Sessions</a:t>
            </a:r>
            <a:br>
              <a:rPr lang="en-GB" sz="2800" dirty="0">
                <a:latin typeface="Brandon Text Regular" panose="020B0503020203060203" pitchFamily="34" charset="0"/>
              </a:rPr>
            </a:br>
            <a:r>
              <a:rPr lang="en-GB" sz="2800" dirty="0">
                <a:latin typeface="Brandon Text Regular" panose="020B0503020203060203" pitchFamily="34" charset="0"/>
              </a:rPr>
              <a:t>	Employer Engagement</a:t>
            </a:r>
          </a:p>
        </p:txBody>
      </p:sp>
      <p:pic>
        <p:nvPicPr>
          <p:cNvPr id="7" name="Picture Placeholder 6"/>
          <p:cNvPicPr>
            <a:picLocks noGrp="1" noChangeAspect="1"/>
          </p:cNvPicPr>
          <p:nvPr>
            <p:ph type="pic" sz="quarter" idx="4294967295"/>
          </p:nvPr>
        </p:nvPicPr>
        <p:blipFill>
          <a:blip r:embed="rId3" cstate="email">
            <a:extLst>
              <a:ext uri="{28A0092B-C50C-407E-A947-70E740481C1C}">
                <a14:useLocalDpi xmlns:a14="http://schemas.microsoft.com/office/drawing/2010/main"/>
              </a:ext>
            </a:extLst>
          </a:blip>
          <a:srcRect/>
          <a:stretch>
            <a:fillRect/>
          </a:stretch>
        </p:blipFill>
        <p:spPr>
          <a:xfrm>
            <a:off x="5181600" y="0"/>
            <a:ext cx="7010400" cy="6858000"/>
          </a:xfrm>
          <a:prstGeom prst="rect">
            <a:avLst/>
          </a:prstGeom>
        </p:spPr>
      </p:pic>
    </p:spTree>
    <p:extLst>
      <p:ext uri="{BB962C8B-B14F-4D97-AF65-F5344CB8AC3E}">
        <p14:creationId xmlns:p14="http://schemas.microsoft.com/office/powerpoint/2010/main" val="3504182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621BEB-5E30-118B-F703-30C73BE55E8C}"/>
              </a:ext>
            </a:extLst>
          </p:cNvPr>
          <p:cNvSpPr/>
          <p:nvPr/>
        </p:nvSpPr>
        <p:spPr>
          <a:xfrm>
            <a:off x="9050481" y="5534890"/>
            <a:ext cx="2866158" cy="1212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p:cNvSpPr>
            <a:spLocks noGrp="1"/>
          </p:cNvSpPr>
          <p:nvPr>
            <p:ph type="body" sz="quarter" idx="12"/>
          </p:nvPr>
        </p:nvSpPr>
        <p:spPr>
          <a:xfrm>
            <a:off x="5113685" y="414339"/>
            <a:ext cx="6952828" cy="999934"/>
          </a:xfrm>
        </p:spPr>
        <p:txBody>
          <a:bodyPr lIns="91440" tIns="45720" rIns="91440" bIns="45720" anchor="t"/>
          <a:lstStyle/>
          <a:p>
            <a:r>
              <a:rPr lang="en-GB" sz="3600">
                <a:solidFill>
                  <a:srgbClr val="E30613"/>
                </a:solidFill>
                <a:latin typeface="Brandon Text Bold"/>
                <a:cs typeface="Arial"/>
              </a:rPr>
              <a:t>SUMMER SCHOOL ASSESSMENT</a:t>
            </a:r>
          </a:p>
        </p:txBody>
      </p:sp>
      <p:sp>
        <p:nvSpPr>
          <p:cNvPr id="3" name="Text Placeholder 2"/>
          <p:cNvSpPr>
            <a:spLocks noGrp="1"/>
          </p:cNvSpPr>
          <p:nvPr>
            <p:ph type="body" sz="quarter" idx="13"/>
          </p:nvPr>
        </p:nvSpPr>
        <p:spPr>
          <a:xfrm>
            <a:off x="5412828" y="1538342"/>
            <a:ext cx="6328900" cy="4035612"/>
          </a:xfrm>
        </p:spPr>
        <p:txBody>
          <a:bodyPr lIns="91440" tIns="45720" rIns="91440" bIns="45720" anchor="t"/>
          <a:lstStyle/>
          <a:p>
            <a:pPr>
              <a:spcAft>
                <a:spcPts val="600"/>
              </a:spcAft>
            </a:pPr>
            <a:r>
              <a:rPr lang="en-GB" sz="2800" b="1" dirty="0">
                <a:latin typeface="Brandon Text Regular" panose="020B0503020203060203" pitchFamily="34" charset="0"/>
                <a:cs typeface="Arial" panose="020B0604020202020204" pitchFamily="34" charset="0"/>
              </a:rPr>
              <a:t>A guaranteed conditional offer / guaranteed interview from Queen’s </a:t>
            </a:r>
          </a:p>
          <a:p>
            <a:pPr>
              <a:spcAft>
                <a:spcPts val="600"/>
              </a:spcAft>
            </a:pPr>
            <a:r>
              <a:rPr lang="en-GB" sz="2800" b="1" dirty="0">
                <a:latin typeface="Brandon Text Regular" panose="020B0503020203060203" pitchFamily="34" charset="0"/>
                <a:cs typeface="Arial" panose="020B0604020202020204" pitchFamily="34" charset="0"/>
              </a:rPr>
              <a:t>1 grade reduction: </a:t>
            </a:r>
            <a:r>
              <a:rPr lang="en-GB" sz="2800" dirty="0">
                <a:latin typeface="Brandon Text Regular" panose="020B0503020203060203" pitchFamily="34" charset="0"/>
                <a:cs typeface="Arial" panose="020B0604020202020204" pitchFamily="34" charset="0"/>
              </a:rPr>
              <a:t>50 – 64% in the Assessment</a:t>
            </a:r>
          </a:p>
          <a:p>
            <a:pPr>
              <a:spcAft>
                <a:spcPts val="600"/>
              </a:spcAft>
            </a:pPr>
            <a:r>
              <a:rPr lang="en-GB" sz="2800" b="1" dirty="0">
                <a:latin typeface="Brandon Text Regular" panose="020B0503020203060203" pitchFamily="34" charset="0"/>
                <a:cs typeface="Arial" panose="020B0604020202020204" pitchFamily="34" charset="0"/>
              </a:rPr>
              <a:t>2 Grade reduction </a:t>
            </a:r>
            <a:r>
              <a:rPr lang="en-GB" sz="2800" dirty="0">
                <a:latin typeface="Brandon Text Regular" panose="020B0503020203060203" pitchFamily="34" charset="0"/>
                <a:cs typeface="Arial" panose="020B0604020202020204" pitchFamily="34" charset="0"/>
              </a:rPr>
              <a:t>–65% or above in the Assessment </a:t>
            </a:r>
            <a:r>
              <a:rPr lang="en-GB" sz="2800" dirty="0">
                <a:solidFill>
                  <a:srgbClr val="D6000D"/>
                </a:solidFill>
                <a:latin typeface="Brandon Text Regular" panose="020B0503020203060203" pitchFamily="34" charset="0"/>
                <a:cs typeface="Arial" panose="020B0604020202020204" pitchFamily="34" charset="0"/>
              </a:rPr>
              <a:t>*</a:t>
            </a:r>
            <a:endParaRPr lang="en-GB" sz="2800" dirty="0">
              <a:latin typeface="Brandon Text Regular" panose="020B0503020203060203" pitchFamily="34" charset="0"/>
              <a:cs typeface="Arial" panose="020B0604020202020204" pitchFamily="34" charset="0"/>
            </a:endParaRPr>
          </a:p>
          <a:p>
            <a:pPr marL="185420" indent="-185420">
              <a:spcBef>
                <a:spcPts val="1800"/>
              </a:spcBef>
              <a:spcAft>
                <a:spcPts val="600"/>
              </a:spcAft>
            </a:pPr>
            <a:r>
              <a:rPr lang="en-GB" sz="2000" b="1" dirty="0">
                <a:solidFill>
                  <a:srgbClr val="E30613"/>
                </a:solidFill>
                <a:latin typeface="Brandon Text Regular"/>
              </a:rPr>
              <a:t>* For Medicine, Dentistry, Pharmacy, Biochemistry, Nursing, Midwifery and Social Work: Maximum one grade reduction.</a:t>
            </a:r>
          </a:p>
        </p:txBody>
      </p:sp>
    </p:spTree>
    <p:extLst>
      <p:ext uri="{BB962C8B-B14F-4D97-AF65-F5344CB8AC3E}">
        <p14:creationId xmlns:p14="http://schemas.microsoft.com/office/powerpoint/2010/main" val="3833153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B0FFD54A-F1BC-41E4-970D-1EB5434E50FF}"/>
              </a:ext>
            </a:extLst>
          </p:cNvPr>
          <p:cNvSpPr>
            <a:spLocks noGrp="1"/>
          </p:cNvSpPr>
          <p:nvPr>
            <p:ph type="subTitle" idx="1"/>
          </p:nvPr>
        </p:nvSpPr>
        <p:spPr>
          <a:xfrm>
            <a:off x="5139559" y="640375"/>
            <a:ext cx="6858776" cy="1655762"/>
          </a:xfrm>
        </p:spPr>
        <p:txBody>
          <a:bodyPr lIns="91440" tIns="45720" rIns="91440" bIns="45720" anchor="t"/>
          <a:lstStyle/>
          <a:p>
            <a:pPr algn="l"/>
            <a:r>
              <a:rPr lang="en-GB" sz="3600">
                <a:solidFill>
                  <a:srgbClr val="E30613"/>
                </a:solidFill>
                <a:latin typeface="Brandon Text Bold" panose="020B0803020203060203" pitchFamily="34" charset="0"/>
              </a:rPr>
              <a:t>WHAT IS REQUIRED FROM ME TO SUCCESSFULLY COMPLETE THE PROGRAMME? </a:t>
            </a:r>
          </a:p>
          <a:p>
            <a:pPr algn="l"/>
            <a:endParaRPr lang="en-GB">
              <a:solidFill>
                <a:srgbClr val="E30613"/>
              </a:solidFill>
              <a:latin typeface="Brandon Text Bold" panose="020B0803020203060203" pitchFamily="34" charset="0"/>
            </a:endParaRPr>
          </a:p>
        </p:txBody>
      </p:sp>
      <p:sp>
        <p:nvSpPr>
          <p:cNvPr id="5" name="Text Placeholder 3">
            <a:extLst>
              <a:ext uri="{FF2B5EF4-FFF2-40B4-BE49-F238E27FC236}">
                <a16:creationId xmlns:a16="http://schemas.microsoft.com/office/drawing/2014/main" id="{402BDC7D-9FFA-4BCB-B75F-007F7FE7DA43}"/>
              </a:ext>
            </a:extLst>
          </p:cNvPr>
          <p:cNvSpPr txBox="1">
            <a:spLocks/>
          </p:cNvSpPr>
          <p:nvPr/>
        </p:nvSpPr>
        <p:spPr>
          <a:xfrm>
            <a:off x="4950373" y="1899604"/>
            <a:ext cx="7052441" cy="402564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endParaRPr lang="en-GB" b="1">
              <a:latin typeface="Brandon Text Regular" panose="020B0503020203060203" pitchFamily="34" charset="0"/>
            </a:endParaRPr>
          </a:p>
          <a:p>
            <a:pPr>
              <a:lnSpc>
                <a:spcPct val="200000"/>
              </a:lnSpc>
              <a:buFont typeface="Wingdings" panose="05000000000000000000" pitchFamily="2" charset="2"/>
              <a:buChar char="ü"/>
            </a:pPr>
            <a:r>
              <a:rPr lang="en-GB">
                <a:latin typeface="Brandon Text Regular" panose="020B0503020203060203" pitchFamily="34" charset="0"/>
              </a:rPr>
              <a:t>Attend all events</a:t>
            </a:r>
          </a:p>
          <a:p>
            <a:pPr>
              <a:lnSpc>
                <a:spcPct val="250000"/>
              </a:lnSpc>
              <a:buFont typeface="Wingdings" panose="05000000000000000000" pitchFamily="2" charset="2"/>
              <a:buChar char="ü"/>
            </a:pPr>
            <a:r>
              <a:rPr lang="en-GB">
                <a:latin typeface="Brandon Text Regular" panose="020B0503020203060203" pitchFamily="34" charset="0"/>
              </a:rPr>
              <a:t>Complete all Online coursework</a:t>
            </a:r>
          </a:p>
          <a:p>
            <a:pPr>
              <a:lnSpc>
                <a:spcPct val="250000"/>
              </a:lnSpc>
              <a:buFont typeface="Wingdings" panose="05000000000000000000" pitchFamily="2" charset="2"/>
              <a:buChar char="ü"/>
            </a:pPr>
            <a:r>
              <a:rPr lang="en-GB">
                <a:latin typeface="Brandon Text Regular" panose="020B0503020203060203" pitchFamily="34" charset="0"/>
              </a:rPr>
              <a:t>Complete the Residential Summer School</a:t>
            </a:r>
            <a:br>
              <a:rPr lang="en-GB">
                <a:latin typeface="Brandon Text Regular" panose="020B0503020203060203" pitchFamily="34" charset="0"/>
              </a:rPr>
            </a:br>
            <a:endParaRPr lang="en-GB">
              <a:latin typeface="Brandon Text Regular" panose="020B0503020203060203" pitchFamily="34" charset="0"/>
            </a:endParaRPr>
          </a:p>
          <a:p>
            <a:endParaRPr lang="en-GB">
              <a:latin typeface="Brandon Text Regular" panose="020B0503020203060203" pitchFamily="34" charset="0"/>
            </a:endParaRPr>
          </a:p>
          <a:p>
            <a:endParaRPr lang="en-US">
              <a:latin typeface="Brandon Text Regular" panose="020B0503020203060203" pitchFamily="34" charset="0"/>
            </a:endParaRPr>
          </a:p>
        </p:txBody>
      </p:sp>
    </p:spTree>
    <p:extLst>
      <p:ext uri="{BB962C8B-B14F-4D97-AF65-F5344CB8AC3E}">
        <p14:creationId xmlns:p14="http://schemas.microsoft.com/office/powerpoint/2010/main" val="2971978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F83BC74-9F6A-46FD-0413-737EF6ECDE9F}"/>
              </a:ext>
            </a:extLst>
          </p:cNvPr>
          <p:cNvSpPr txBox="1">
            <a:spLocks/>
          </p:cNvSpPr>
          <p:nvPr/>
        </p:nvSpPr>
        <p:spPr>
          <a:xfrm>
            <a:off x="1585732" y="1929899"/>
            <a:ext cx="6102350" cy="4651375"/>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GB" sz="7200">
                <a:solidFill>
                  <a:schemeClr val="bg1"/>
                </a:solidFill>
                <a:latin typeface="Brandon Text Bold" panose="020B0803020203060203" pitchFamily="34" charset="0"/>
              </a:rPr>
              <a:t>THE </a:t>
            </a:r>
            <a:br>
              <a:rPr lang="en-GB" sz="7200">
                <a:solidFill>
                  <a:schemeClr val="bg1"/>
                </a:solidFill>
                <a:latin typeface="Brandon Text Bold" panose="020B0803020203060203" pitchFamily="34" charset="0"/>
              </a:rPr>
            </a:br>
            <a:r>
              <a:rPr lang="en-GB" sz="7200">
                <a:solidFill>
                  <a:schemeClr val="bg1"/>
                </a:solidFill>
                <a:latin typeface="Brandon Text Bold" panose="020B0803020203060203" pitchFamily="34" charset="0"/>
              </a:rPr>
              <a:t>PATHWAYS</a:t>
            </a:r>
          </a:p>
        </p:txBody>
      </p:sp>
      <p:pic>
        <p:nvPicPr>
          <p:cNvPr id="6" name="Picture 5" descr="Icon&#10;&#10;Description automatically generated">
            <a:extLst>
              <a:ext uri="{FF2B5EF4-FFF2-40B4-BE49-F238E27FC236}">
                <a16:creationId xmlns:a16="http://schemas.microsoft.com/office/drawing/2014/main" id="{2EFDBECD-D902-85F7-B04D-6C4254F7CF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614" y="1191112"/>
            <a:ext cx="1535036" cy="1477574"/>
          </a:xfrm>
          <a:prstGeom prst="rect">
            <a:avLst/>
          </a:prstGeom>
        </p:spPr>
      </p:pic>
      <p:pic>
        <p:nvPicPr>
          <p:cNvPr id="7" name="Picture 6" descr="Logo, icon&#10;&#10;Description automatically generated">
            <a:extLst>
              <a:ext uri="{FF2B5EF4-FFF2-40B4-BE49-F238E27FC236}">
                <a16:creationId xmlns:a16="http://schemas.microsoft.com/office/drawing/2014/main" id="{71D28D66-229B-AE57-C4E6-7339533F99B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86142" y="3592217"/>
            <a:ext cx="1686160" cy="1590897"/>
          </a:xfrm>
          <a:prstGeom prst="rect">
            <a:avLst/>
          </a:prstGeom>
        </p:spPr>
      </p:pic>
    </p:spTree>
    <p:extLst>
      <p:ext uri="{BB962C8B-B14F-4D97-AF65-F5344CB8AC3E}">
        <p14:creationId xmlns:p14="http://schemas.microsoft.com/office/powerpoint/2010/main" val="204427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6F31D3-21BB-E65B-CC3D-D15EA74A3A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79639" y="833700"/>
            <a:ext cx="8383383" cy="5944422"/>
          </a:xfrm>
          <a:prstGeom prst="rect">
            <a:avLst/>
          </a:prstGeom>
        </p:spPr>
      </p:pic>
      <p:sp>
        <p:nvSpPr>
          <p:cNvPr id="3" name="Text Placeholder 2"/>
          <p:cNvSpPr>
            <a:spLocks noGrp="1"/>
          </p:cNvSpPr>
          <p:nvPr>
            <p:ph type="body" sz="quarter" idx="12"/>
          </p:nvPr>
        </p:nvSpPr>
        <p:spPr>
          <a:xfrm>
            <a:off x="233330" y="331097"/>
            <a:ext cx="10387584" cy="999934"/>
          </a:xfrm>
        </p:spPr>
        <p:txBody>
          <a:bodyPr lIns="91440" tIns="45720" rIns="91440" bIns="45720" anchor="t"/>
          <a:lstStyle/>
          <a:p>
            <a:r>
              <a:rPr lang="en-GB">
                <a:solidFill>
                  <a:srgbClr val="E30613"/>
                </a:solidFill>
                <a:latin typeface="Brandon Text Bold"/>
              </a:rPr>
              <a:t>WHAT COURSES ARE AVAILABLE ON THE PATHWAY?</a:t>
            </a:r>
          </a:p>
          <a:p>
            <a:endParaRPr lang="en-GB">
              <a:latin typeface="Brandon Text Bold" panose="020B0803020203060203" pitchFamily="34" charset="0"/>
            </a:endParaRPr>
          </a:p>
        </p:txBody>
      </p:sp>
    </p:spTree>
    <p:extLst>
      <p:ext uri="{BB962C8B-B14F-4D97-AF65-F5344CB8AC3E}">
        <p14:creationId xmlns:p14="http://schemas.microsoft.com/office/powerpoint/2010/main" val="296401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548640" y="572835"/>
            <a:ext cx="11375630" cy="999934"/>
          </a:xfrm>
        </p:spPr>
        <p:txBody>
          <a:bodyPr lIns="91440" tIns="45720" rIns="91440" bIns="45720" anchor="t"/>
          <a:lstStyle/>
          <a:p>
            <a:r>
              <a:rPr lang="en-GB">
                <a:solidFill>
                  <a:srgbClr val="E30613"/>
                </a:solidFill>
                <a:latin typeface="Brandon Text Bold"/>
              </a:rPr>
              <a:t>WHICH COURSES ARE AVAILABLE ON THE PATHWAY?</a:t>
            </a:r>
          </a:p>
          <a:p>
            <a:endParaRPr lang="en-GB">
              <a:latin typeface="Brandon Text Bold" panose="020B0803020203060203" pitchFamily="34" charset="0"/>
            </a:endParaRPr>
          </a:p>
        </p:txBody>
      </p:sp>
      <p:pic>
        <p:nvPicPr>
          <p:cNvPr id="4" name="Picture 3">
            <a:extLst>
              <a:ext uri="{FF2B5EF4-FFF2-40B4-BE49-F238E27FC236}">
                <a16:creationId xmlns:a16="http://schemas.microsoft.com/office/drawing/2014/main" id="{8F935EF8-1E2A-2080-B9FE-5C2EF8FF091A}"/>
              </a:ext>
            </a:extLst>
          </p:cNvPr>
          <p:cNvPicPr>
            <a:picLocks noChangeAspect="1"/>
          </p:cNvPicPr>
          <p:nvPr/>
        </p:nvPicPr>
        <p:blipFill>
          <a:blip r:embed="rId3"/>
          <a:stretch>
            <a:fillRect/>
          </a:stretch>
        </p:blipFill>
        <p:spPr>
          <a:xfrm>
            <a:off x="3153624" y="1572769"/>
            <a:ext cx="7932348" cy="4677714"/>
          </a:xfrm>
          <a:prstGeom prst="rect">
            <a:avLst/>
          </a:prstGeom>
        </p:spPr>
      </p:pic>
    </p:spTree>
    <p:extLst>
      <p:ext uri="{BB962C8B-B14F-4D97-AF65-F5344CB8AC3E}">
        <p14:creationId xmlns:p14="http://schemas.microsoft.com/office/powerpoint/2010/main" val="1578514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E539C-DF80-A1B8-3102-7F9E7DB5321F}"/>
              </a:ext>
            </a:extLst>
          </p:cNvPr>
          <p:cNvPicPr>
            <a:picLocks noChangeAspect="1"/>
          </p:cNvPicPr>
          <p:nvPr/>
        </p:nvPicPr>
        <p:blipFill>
          <a:blip r:embed="rId3"/>
          <a:stretch>
            <a:fillRect/>
          </a:stretch>
        </p:blipFill>
        <p:spPr>
          <a:xfrm>
            <a:off x="2353456" y="1072802"/>
            <a:ext cx="8186042" cy="5637320"/>
          </a:xfrm>
          <a:prstGeom prst="rect">
            <a:avLst/>
          </a:prstGeom>
        </p:spPr>
      </p:pic>
      <p:sp>
        <p:nvSpPr>
          <p:cNvPr id="3" name="Text Placeholder 2"/>
          <p:cNvSpPr>
            <a:spLocks noGrp="1"/>
          </p:cNvSpPr>
          <p:nvPr>
            <p:ph type="body" sz="quarter" idx="12"/>
          </p:nvPr>
        </p:nvSpPr>
        <p:spPr>
          <a:xfrm>
            <a:off x="548640" y="572835"/>
            <a:ext cx="11131296" cy="999934"/>
          </a:xfrm>
        </p:spPr>
        <p:txBody>
          <a:bodyPr lIns="91440" tIns="45720" rIns="91440" bIns="45720" anchor="t"/>
          <a:lstStyle/>
          <a:p>
            <a:r>
              <a:rPr lang="en-GB">
                <a:solidFill>
                  <a:srgbClr val="E30613"/>
                </a:solidFill>
                <a:latin typeface="Brandon Text Bold"/>
              </a:rPr>
              <a:t>WHICH COURSES ARE AVAILABLE ON THE PATHWAY?</a:t>
            </a:r>
          </a:p>
          <a:p>
            <a:endParaRPr lang="en-GB">
              <a:latin typeface="Brandon Text Bold" panose="020B0803020203060203" pitchFamily="34" charset="0"/>
            </a:endParaRPr>
          </a:p>
        </p:txBody>
      </p:sp>
    </p:spTree>
    <p:extLst>
      <p:ext uri="{BB962C8B-B14F-4D97-AF65-F5344CB8AC3E}">
        <p14:creationId xmlns:p14="http://schemas.microsoft.com/office/powerpoint/2010/main" val="941514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A7CEC4-F157-AA3D-A3C1-7B5D8F17CE44}"/>
              </a:ext>
            </a:extLst>
          </p:cNvPr>
          <p:cNvPicPr>
            <a:picLocks noChangeAspect="1"/>
          </p:cNvPicPr>
          <p:nvPr/>
        </p:nvPicPr>
        <p:blipFill>
          <a:blip r:embed="rId3"/>
          <a:stretch>
            <a:fillRect/>
          </a:stretch>
        </p:blipFill>
        <p:spPr>
          <a:xfrm>
            <a:off x="381246" y="1852392"/>
            <a:ext cx="11679903" cy="4143674"/>
          </a:xfrm>
          <a:prstGeom prst="rect">
            <a:avLst/>
          </a:prstGeom>
        </p:spPr>
      </p:pic>
      <p:sp>
        <p:nvSpPr>
          <p:cNvPr id="3" name="Text Placeholder 2"/>
          <p:cNvSpPr>
            <a:spLocks noGrp="1"/>
          </p:cNvSpPr>
          <p:nvPr>
            <p:ph type="body" sz="quarter" idx="12"/>
          </p:nvPr>
        </p:nvSpPr>
        <p:spPr>
          <a:xfrm>
            <a:off x="548640" y="572835"/>
            <a:ext cx="11033760" cy="999934"/>
          </a:xfrm>
        </p:spPr>
        <p:txBody>
          <a:bodyPr lIns="91440" tIns="45720" rIns="91440" bIns="45720" anchor="t"/>
          <a:lstStyle/>
          <a:p>
            <a:r>
              <a:rPr lang="en-GB">
                <a:solidFill>
                  <a:srgbClr val="E30613"/>
                </a:solidFill>
                <a:latin typeface="Brandon Text Bold"/>
              </a:rPr>
              <a:t>WHICH COURSES ARE AVAILABLE ON THE PATHWAY?</a:t>
            </a:r>
          </a:p>
          <a:p>
            <a:endParaRPr lang="en-GB">
              <a:latin typeface="Brandon Text Bold" panose="020B0803020203060203" pitchFamily="34" charset="0"/>
            </a:endParaRPr>
          </a:p>
        </p:txBody>
      </p:sp>
    </p:spTree>
    <p:extLst>
      <p:ext uri="{BB962C8B-B14F-4D97-AF65-F5344CB8AC3E}">
        <p14:creationId xmlns:p14="http://schemas.microsoft.com/office/powerpoint/2010/main" val="62820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9EB80C4-1C1C-4ED6-94A1-C4A669D5BE93}"/>
              </a:ext>
            </a:extLst>
          </p:cNvPr>
          <p:cNvSpPr>
            <a:spLocks noGrp="1"/>
          </p:cNvSpPr>
          <p:nvPr>
            <p:ph idx="1"/>
          </p:nvPr>
        </p:nvSpPr>
        <p:spPr>
          <a:xfrm>
            <a:off x="6312311" y="205938"/>
            <a:ext cx="5746031" cy="5910263"/>
          </a:xfrm>
        </p:spPr>
        <p:txBody>
          <a:bodyPr>
            <a:normAutofit/>
          </a:bodyPr>
          <a:lstStyle/>
          <a:p>
            <a:pPr marL="0" indent="0" algn="ctr">
              <a:buNone/>
            </a:pPr>
            <a:r>
              <a:rPr lang="en-GB" sz="2800">
                <a:latin typeface="Brandon Text Regular" panose="020B0503020203060203" pitchFamily="34" charset="0"/>
              </a:rPr>
              <a:t>Are you interested in studying at Queen’s University? </a:t>
            </a:r>
          </a:p>
          <a:p>
            <a:pPr marL="0" indent="0" algn="ctr">
              <a:buNone/>
            </a:pPr>
            <a:r>
              <a:rPr lang="en-GB" sz="2800">
                <a:latin typeface="Brandon Text Regular" panose="020B0503020203060203" pitchFamily="34" charset="0"/>
              </a:rPr>
              <a:t>Are you in the first year of your A-Level course or other Level 3 programme? </a:t>
            </a:r>
          </a:p>
          <a:p>
            <a:pPr marL="0" indent="0" algn="ctr">
              <a:buNone/>
            </a:pPr>
            <a:r>
              <a:rPr lang="en-GB" sz="2800">
                <a:latin typeface="Brandon Text Regular" panose="020B0503020203060203" pitchFamily="34" charset="0"/>
              </a:rPr>
              <a:t>Would you benefit from a bit of extra encouragement and support to get to Queen’s?</a:t>
            </a:r>
          </a:p>
          <a:p>
            <a:pPr marL="0" indent="0" algn="ctr">
              <a:buNone/>
            </a:pPr>
            <a:endParaRPr lang="en-GB" sz="2800">
              <a:latin typeface="Brandon Text Regular" panose="020B0503020203060203" pitchFamily="34" charset="0"/>
            </a:endParaRPr>
          </a:p>
          <a:p>
            <a:pPr marL="0" indent="0" algn="ctr">
              <a:buNone/>
            </a:pPr>
            <a:r>
              <a:rPr lang="en-GB" sz="2800" b="1">
                <a:solidFill>
                  <a:srgbClr val="E30613"/>
                </a:solidFill>
                <a:latin typeface="Brandon Text Bold" panose="020B0803020203060203" pitchFamily="34" charset="0"/>
              </a:rPr>
              <a:t>THEN THE PATHWAY OPPORTUNITY PROGRAMME COULD BE FOR YOU! </a:t>
            </a:r>
          </a:p>
          <a:p>
            <a:pPr marL="0" indent="0">
              <a:buNone/>
            </a:pPr>
            <a:endParaRPr lang="en-GB"/>
          </a:p>
        </p:txBody>
      </p:sp>
      <p:pic>
        <p:nvPicPr>
          <p:cNvPr id="12" name="Picture 11" descr="Two women sitting on a bench in front of a building&#10;&#10;Description automatically generated">
            <a:extLst>
              <a:ext uri="{FF2B5EF4-FFF2-40B4-BE49-F238E27FC236}">
                <a16:creationId xmlns:a16="http://schemas.microsoft.com/office/drawing/2014/main" id="{7F25157F-3FB0-C19B-2BD9-83ABE4F806C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0"/>
            <a:ext cx="6312310" cy="6858000"/>
          </a:xfrm>
          <a:prstGeom prst="rect">
            <a:avLst/>
          </a:prstGeom>
        </p:spPr>
      </p:pic>
    </p:spTree>
    <p:extLst>
      <p:ext uri="{BB962C8B-B14F-4D97-AF65-F5344CB8AC3E}">
        <p14:creationId xmlns:p14="http://schemas.microsoft.com/office/powerpoint/2010/main" val="3299432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2CEFD0-8926-E365-9C1F-4A3CB97C6E6C}"/>
              </a:ext>
            </a:extLst>
          </p:cNvPr>
          <p:cNvPicPr>
            <a:picLocks noChangeAspect="1"/>
          </p:cNvPicPr>
          <p:nvPr/>
        </p:nvPicPr>
        <p:blipFill>
          <a:blip r:embed="rId3"/>
          <a:stretch>
            <a:fillRect/>
          </a:stretch>
        </p:blipFill>
        <p:spPr>
          <a:xfrm>
            <a:off x="1673657" y="1184223"/>
            <a:ext cx="8879418" cy="5599422"/>
          </a:xfrm>
          <a:prstGeom prst="rect">
            <a:avLst/>
          </a:prstGeom>
        </p:spPr>
      </p:pic>
      <p:sp>
        <p:nvSpPr>
          <p:cNvPr id="3" name="Text Placeholder 2"/>
          <p:cNvSpPr>
            <a:spLocks noGrp="1"/>
          </p:cNvSpPr>
          <p:nvPr>
            <p:ph type="body" sz="quarter" idx="12"/>
          </p:nvPr>
        </p:nvSpPr>
        <p:spPr>
          <a:xfrm>
            <a:off x="548640" y="572835"/>
            <a:ext cx="11338560" cy="999934"/>
          </a:xfrm>
        </p:spPr>
        <p:txBody>
          <a:bodyPr lIns="91440" tIns="45720" rIns="91440" bIns="45720" anchor="t"/>
          <a:lstStyle/>
          <a:p>
            <a:r>
              <a:rPr lang="en-GB" dirty="0">
                <a:solidFill>
                  <a:srgbClr val="E30613"/>
                </a:solidFill>
                <a:latin typeface="Brandon Text Bold"/>
              </a:rPr>
              <a:t>WHICH COURSES ARE AVAILABLE ON THE PATHWAY?</a:t>
            </a:r>
          </a:p>
          <a:p>
            <a:endParaRPr lang="en-GB" dirty="0">
              <a:latin typeface="Brandon Text Bold" panose="020B0803020203060203" pitchFamily="34" charset="0"/>
            </a:endParaRPr>
          </a:p>
        </p:txBody>
      </p:sp>
    </p:spTree>
    <p:extLst>
      <p:ext uri="{BB962C8B-B14F-4D97-AF65-F5344CB8AC3E}">
        <p14:creationId xmlns:p14="http://schemas.microsoft.com/office/powerpoint/2010/main" val="1922608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052867-540D-186F-005E-4D49677203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6445" y="1467787"/>
            <a:ext cx="8048771" cy="4555744"/>
          </a:xfrm>
          <a:prstGeom prst="rect">
            <a:avLst/>
          </a:prstGeom>
        </p:spPr>
      </p:pic>
      <p:sp>
        <p:nvSpPr>
          <p:cNvPr id="3" name="Text Placeholder 2"/>
          <p:cNvSpPr>
            <a:spLocks noGrp="1"/>
          </p:cNvSpPr>
          <p:nvPr>
            <p:ph type="body" sz="quarter" idx="12"/>
          </p:nvPr>
        </p:nvSpPr>
        <p:spPr>
          <a:xfrm>
            <a:off x="548640" y="572835"/>
            <a:ext cx="10506222" cy="999934"/>
          </a:xfrm>
        </p:spPr>
        <p:txBody>
          <a:bodyPr lIns="91440" tIns="45720" rIns="91440" bIns="45720" anchor="t"/>
          <a:lstStyle/>
          <a:p>
            <a:r>
              <a:rPr lang="en-GB">
                <a:solidFill>
                  <a:srgbClr val="E30613"/>
                </a:solidFill>
                <a:latin typeface="Brandon Text Bold"/>
              </a:rPr>
              <a:t>WHICH COURSES ARE AVAILABLE ON THE PATHWAY?</a:t>
            </a:r>
          </a:p>
          <a:p>
            <a:endParaRPr lang="en-GB">
              <a:latin typeface="Brandon Text Bold" panose="020B0803020203060203" pitchFamily="34" charset="0"/>
            </a:endParaRPr>
          </a:p>
        </p:txBody>
      </p:sp>
    </p:spTree>
    <p:extLst>
      <p:ext uri="{BB962C8B-B14F-4D97-AF65-F5344CB8AC3E}">
        <p14:creationId xmlns:p14="http://schemas.microsoft.com/office/powerpoint/2010/main" val="2030012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D010AA-D547-F929-FA83-F944E3B30875}"/>
              </a:ext>
            </a:extLst>
          </p:cNvPr>
          <p:cNvPicPr>
            <a:picLocks noChangeAspect="1"/>
          </p:cNvPicPr>
          <p:nvPr/>
        </p:nvPicPr>
        <p:blipFill>
          <a:blip r:embed="rId3" cstate="email">
            <a:extLst>
              <a:ext uri="{28A0092B-C50C-407E-A947-70E740481C1C}">
                <a14:useLocalDpi xmlns:a14="http://schemas.microsoft.com/office/drawing/2010/main"/>
              </a:ext>
            </a:extLst>
          </a:blip>
          <a:srcRect b="66031"/>
          <a:stretch/>
        </p:blipFill>
        <p:spPr>
          <a:xfrm>
            <a:off x="2489812" y="1196147"/>
            <a:ext cx="7832993" cy="1887268"/>
          </a:xfrm>
          <a:prstGeom prst="rect">
            <a:avLst/>
          </a:prstGeom>
          <a:ln>
            <a:noFill/>
          </a:ln>
        </p:spPr>
      </p:pic>
      <p:sp>
        <p:nvSpPr>
          <p:cNvPr id="3" name="Text Placeholder 2"/>
          <p:cNvSpPr>
            <a:spLocks noGrp="1"/>
          </p:cNvSpPr>
          <p:nvPr>
            <p:ph type="body" sz="quarter" idx="12"/>
          </p:nvPr>
        </p:nvSpPr>
        <p:spPr>
          <a:xfrm>
            <a:off x="548640" y="572835"/>
            <a:ext cx="10506222" cy="999934"/>
          </a:xfrm>
        </p:spPr>
        <p:txBody>
          <a:bodyPr lIns="91440" tIns="45720" rIns="91440" bIns="45720" anchor="t"/>
          <a:lstStyle/>
          <a:p>
            <a:r>
              <a:rPr lang="en-GB" dirty="0">
                <a:solidFill>
                  <a:srgbClr val="E30613"/>
                </a:solidFill>
                <a:latin typeface="Brandon Text Bold"/>
              </a:rPr>
              <a:t>WHICH COURSES ARE AVAILABLE ON THE PATHWAY?</a:t>
            </a:r>
          </a:p>
          <a:p>
            <a:endParaRPr lang="en-GB" dirty="0">
              <a:latin typeface="Brandon Text Bold" panose="020B0803020203060203" pitchFamily="34" charset="0"/>
            </a:endParaRPr>
          </a:p>
        </p:txBody>
      </p:sp>
      <p:pic>
        <p:nvPicPr>
          <p:cNvPr id="5" name="Picture 4" descr="A blue text on a white background&#10;&#10;Description automatically generated">
            <a:extLst>
              <a:ext uri="{FF2B5EF4-FFF2-40B4-BE49-F238E27FC236}">
                <a16:creationId xmlns:a16="http://schemas.microsoft.com/office/drawing/2014/main" id="{C9D9A1AE-2FE8-ACFC-D34F-B37FCEF54894}"/>
              </a:ext>
            </a:extLst>
          </p:cNvPr>
          <p:cNvPicPr>
            <a:picLocks noChangeAspect="1"/>
          </p:cNvPicPr>
          <p:nvPr/>
        </p:nvPicPr>
        <p:blipFill>
          <a:blip r:embed="rId4"/>
          <a:stretch>
            <a:fillRect/>
          </a:stretch>
        </p:blipFill>
        <p:spPr>
          <a:xfrm>
            <a:off x="2493433" y="3131609"/>
            <a:ext cx="7744883" cy="1473200"/>
          </a:xfrm>
          <a:prstGeom prst="rect">
            <a:avLst/>
          </a:prstGeom>
          <a:ln>
            <a:noFill/>
          </a:ln>
        </p:spPr>
      </p:pic>
      <p:pic>
        <p:nvPicPr>
          <p:cNvPr id="7" name="Picture 6" descr="A green text on a white background&#10;&#10;Description automatically generated">
            <a:extLst>
              <a:ext uri="{FF2B5EF4-FFF2-40B4-BE49-F238E27FC236}">
                <a16:creationId xmlns:a16="http://schemas.microsoft.com/office/drawing/2014/main" id="{A1DD8096-3124-DE65-596B-CB8094F5526C}"/>
              </a:ext>
            </a:extLst>
          </p:cNvPr>
          <p:cNvPicPr>
            <a:picLocks noChangeAspect="1"/>
          </p:cNvPicPr>
          <p:nvPr/>
        </p:nvPicPr>
        <p:blipFill>
          <a:blip r:embed="rId5"/>
          <a:stretch>
            <a:fillRect/>
          </a:stretch>
        </p:blipFill>
        <p:spPr>
          <a:xfrm>
            <a:off x="7552796" y="3084513"/>
            <a:ext cx="2579158" cy="509059"/>
          </a:xfrm>
          <a:prstGeom prst="rect">
            <a:avLst/>
          </a:prstGeom>
          <a:ln>
            <a:noFill/>
          </a:ln>
        </p:spPr>
      </p:pic>
      <p:pic>
        <p:nvPicPr>
          <p:cNvPr id="2" name="Picture 1" descr="A close up of words&#10;&#10;Description automatically generated">
            <a:extLst>
              <a:ext uri="{FF2B5EF4-FFF2-40B4-BE49-F238E27FC236}">
                <a16:creationId xmlns:a16="http://schemas.microsoft.com/office/drawing/2014/main" id="{34E3F7A2-032F-970A-B2CB-F312846C135B}"/>
              </a:ext>
            </a:extLst>
          </p:cNvPr>
          <p:cNvPicPr>
            <a:picLocks noChangeAspect="1"/>
          </p:cNvPicPr>
          <p:nvPr/>
        </p:nvPicPr>
        <p:blipFill>
          <a:blip r:embed="rId3" cstate="email">
            <a:extLst>
              <a:ext uri="{28A0092B-C50C-407E-A947-70E740481C1C}">
                <a14:useLocalDpi xmlns:a14="http://schemas.microsoft.com/office/drawing/2010/main"/>
              </a:ext>
            </a:extLst>
          </a:blip>
          <a:srcRect t="58524"/>
          <a:stretch/>
        </p:blipFill>
        <p:spPr>
          <a:xfrm>
            <a:off x="2493068" y="4443602"/>
            <a:ext cx="7832993" cy="2304329"/>
          </a:xfrm>
          <a:prstGeom prst="rect">
            <a:avLst/>
          </a:prstGeom>
        </p:spPr>
      </p:pic>
      <p:sp>
        <p:nvSpPr>
          <p:cNvPr id="6" name="Rectangle 5">
            <a:extLst>
              <a:ext uri="{FF2B5EF4-FFF2-40B4-BE49-F238E27FC236}">
                <a16:creationId xmlns:a16="http://schemas.microsoft.com/office/drawing/2014/main" id="{1AC50B3F-3AF6-89FD-E6E1-8752EF61CEA8}"/>
              </a:ext>
            </a:extLst>
          </p:cNvPr>
          <p:cNvSpPr/>
          <p:nvPr/>
        </p:nvSpPr>
        <p:spPr>
          <a:xfrm>
            <a:off x="9726083" y="4381500"/>
            <a:ext cx="370416" cy="6244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9349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548640" y="572835"/>
            <a:ext cx="10881360" cy="999934"/>
          </a:xfrm>
        </p:spPr>
        <p:txBody>
          <a:bodyPr lIns="91440" tIns="45720" rIns="91440" bIns="45720" anchor="t"/>
          <a:lstStyle/>
          <a:p>
            <a:r>
              <a:rPr lang="en-GB">
                <a:solidFill>
                  <a:srgbClr val="E30613"/>
                </a:solidFill>
                <a:latin typeface="Brandon Text Bold"/>
              </a:rPr>
              <a:t>WHICH COURSES ARE AVAILABLE ON THE PATHWAY?</a:t>
            </a:r>
          </a:p>
        </p:txBody>
      </p:sp>
      <p:sp>
        <p:nvSpPr>
          <p:cNvPr id="4" name="Text Placeholder 3"/>
          <p:cNvSpPr>
            <a:spLocks noGrp="1"/>
          </p:cNvSpPr>
          <p:nvPr>
            <p:ph type="body" sz="quarter" idx="13"/>
          </p:nvPr>
        </p:nvSpPr>
        <p:spPr/>
        <p:txBody>
          <a:bodyPr/>
          <a:lstStyle/>
          <a:p>
            <a:pPr marL="342900" indent="-342900">
              <a:spcAft>
                <a:spcPts val="600"/>
              </a:spcAft>
              <a:buFontTx/>
              <a:buChar char="-"/>
            </a:pPr>
            <a:endParaRPr lang="en-GB" sz="2400"/>
          </a:p>
          <a:p>
            <a:pPr>
              <a:spcAft>
                <a:spcPts val="600"/>
              </a:spcAft>
            </a:pPr>
            <a:endParaRPr lang="en-GB" sz="2200"/>
          </a:p>
        </p:txBody>
      </p:sp>
      <p:pic>
        <p:nvPicPr>
          <p:cNvPr id="8" name="Picture 7">
            <a:extLst>
              <a:ext uri="{FF2B5EF4-FFF2-40B4-BE49-F238E27FC236}">
                <a16:creationId xmlns:a16="http://schemas.microsoft.com/office/drawing/2014/main" id="{9BC6EFA3-BC2C-44B6-EDB4-75783792A9D0}"/>
              </a:ext>
            </a:extLst>
          </p:cNvPr>
          <p:cNvPicPr>
            <a:picLocks noChangeAspect="1"/>
          </p:cNvPicPr>
          <p:nvPr/>
        </p:nvPicPr>
        <p:blipFill>
          <a:blip r:embed="rId3"/>
          <a:stretch>
            <a:fillRect/>
          </a:stretch>
        </p:blipFill>
        <p:spPr>
          <a:xfrm>
            <a:off x="3328601" y="1757129"/>
            <a:ext cx="6639858" cy="4011344"/>
          </a:xfrm>
          <a:prstGeom prst="rect">
            <a:avLst/>
          </a:prstGeom>
        </p:spPr>
      </p:pic>
    </p:spTree>
    <p:extLst>
      <p:ext uri="{BB962C8B-B14F-4D97-AF65-F5344CB8AC3E}">
        <p14:creationId xmlns:p14="http://schemas.microsoft.com/office/powerpoint/2010/main" val="309906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F66AD9-CB67-2C60-935F-477C0547B1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0829" y="993496"/>
            <a:ext cx="8091598" cy="5828693"/>
          </a:xfrm>
          <a:prstGeom prst="rect">
            <a:avLst/>
          </a:prstGeom>
        </p:spPr>
      </p:pic>
      <p:sp>
        <p:nvSpPr>
          <p:cNvPr id="3" name="Text Placeholder 2"/>
          <p:cNvSpPr>
            <a:spLocks noGrp="1"/>
          </p:cNvSpPr>
          <p:nvPr>
            <p:ph type="body" sz="quarter" idx="12"/>
          </p:nvPr>
        </p:nvSpPr>
        <p:spPr>
          <a:xfrm>
            <a:off x="317412" y="550971"/>
            <a:ext cx="11202636" cy="999934"/>
          </a:xfrm>
        </p:spPr>
        <p:txBody>
          <a:bodyPr lIns="91440" tIns="45720" rIns="91440" bIns="45720" anchor="t"/>
          <a:lstStyle/>
          <a:p>
            <a:r>
              <a:rPr lang="en-GB">
                <a:solidFill>
                  <a:srgbClr val="E30613"/>
                </a:solidFill>
                <a:latin typeface="Brandon Text Bold"/>
              </a:rPr>
              <a:t>WHICH COURSES ARE AVAILABLE ON THE PATHWAY?</a:t>
            </a:r>
          </a:p>
          <a:p>
            <a:endParaRPr lang="en-GB">
              <a:latin typeface="Brandon Text Bold" panose="020B0803020203060203" pitchFamily="34" charset="0"/>
            </a:endParaRPr>
          </a:p>
        </p:txBody>
      </p:sp>
    </p:spTree>
    <p:extLst>
      <p:ext uri="{BB962C8B-B14F-4D97-AF65-F5344CB8AC3E}">
        <p14:creationId xmlns:p14="http://schemas.microsoft.com/office/powerpoint/2010/main" val="479920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FCF0C2-501B-C3EA-FDC4-924E3243776B}"/>
              </a:ext>
            </a:extLst>
          </p:cNvPr>
          <p:cNvPicPr>
            <a:picLocks noChangeAspect="1"/>
          </p:cNvPicPr>
          <p:nvPr/>
        </p:nvPicPr>
        <p:blipFill>
          <a:blip r:embed="rId3"/>
          <a:stretch>
            <a:fillRect/>
          </a:stretch>
        </p:blipFill>
        <p:spPr>
          <a:xfrm>
            <a:off x="1633928" y="1247884"/>
            <a:ext cx="10349869" cy="5059145"/>
          </a:xfrm>
          <a:prstGeom prst="rect">
            <a:avLst/>
          </a:prstGeom>
        </p:spPr>
      </p:pic>
      <p:sp>
        <p:nvSpPr>
          <p:cNvPr id="4" name="Text Placeholder 3"/>
          <p:cNvSpPr>
            <a:spLocks noGrp="1"/>
          </p:cNvSpPr>
          <p:nvPr>
            <p:ph type="body" sz="quarter" idx="13"/>
          </p:nvPr>
        </p:nvSpPr>
        <p:spPr/>
        <p:txBody>
          <a:bodyPr/>
          <a:lstStyle/>
          <a:p>
            <a:pPr marL="342900" indent="-342900">
              <a:spcAft>
                <a:spcPts val="600"/>
              </a:spcAft>
              <a:buFontTx/>
              <a:buChar char="-"/>
            </a:pPr>
            <a:endParaRPr lang="en-GB" sz="2400"/>
          </a:p>
          <a:p>
            <a:pPr>
              <a:spcAft>
                <a:spcPts val="600"/>
              </a:spcAft>
            </a:pPr>
            <a:endParaRPr lang="en-GB" sz="2200"/>
          </a:p>
        </p:txBody>
      </p:sp>
      <p:sp>
        <p:nvSpPr>
          <p:cNvPr id="9" name="Text Placeholder 2">
            <a:extLst>
              <a:ext uri="{FF2B5EF4-FFF2-40B4-BE49-F238E27FC236}">
                <a16:creationId xmlns:a16="http://schemas.microsoft.com/office/drawing/2014/main" id="{3287D82D-B7FE-44D1-A294-9CD0D25D87EE}"/>
              </a:ext>
            </a:extLst>
          </p:cNvPr>
          <p:cNvSpPr txBox="1">
            <a:spLocks/>
          </p:cNvSpPr>
          <p:nvPr/>
        </p:nvSpPr>
        <p:spPr>
          <a:xfrm>
            <a:off x="317412" y="550971"/>
            <a:ext cx="11202636" cy="999934"/>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a:buNone/>
              <a:defRPr sz="3600" b="1" kern="1200" baseline="0">
                <a:solidFill>
                  <a:srgbClr val="D6000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3600" b="1" i="0" u="none" strike="noStrike" kern="1200" cap="none" spc="0" normalizeH="0" baseline="0" noProof="0">
                <a:ln>
                  <a:noFill/>
                </a:ln>
                <a:solidFill>
                  <a:srgbClr val="E30613"/>
                </a:solidFill>
                <a:effectLst/>
                <a:uLnTx/>
                <a:uFillTx/>
                <a:latin typeface="Brandon Text Bold"/>
              </a:rPr>
              <a:t>WHICH COURSES ARE AVAILABLE ON THE PATHWAY?</a:t>
            </a:r>
            <a:endParaRPr lang="en-GB" sz="3600" b="1" i="0" u="none" strike="noStrike" kern="1200" cap="none" spc="0" normalizeH="0" baseline="0" noProof="0">
              <a:ln>
                <a:noFill/>
              </a:ln>
              <a:solidFill>
                <a:srgbClr val="E30613"/>
              </a:solidFill>
              <a:effectLst/>
              <a:uLnTx/>
              <a:uFillTx/>
              <a:latin typeface="Brandon Text Bold"/>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GB" sz="3600" b="1" i="0" u="none" strike="noStrike" kern="1200" cap="none" spc="0" normalizeH="0" baseline="0" noProof="0">
              <a:ln>
                <a:noFill/>
              </a:ln>
              <a:solidFill>
                <a:srgbClr val="D6000D"/>
              </a:solidFill>
              <a:effectLst/>
              <a:uLnTx/>
              <a:uFillTx/>
              <a:latin typeface="Brandon Text Bold" panose="020B0803020203060203" pitchFamily="34" charset="0"/>
            </a:endParaRPr>
          </a:p>
        </p:txBody>
      </p:sp>
    </p:spTree>
    <p:extLst>
      <p:ext uri="{BB962C8B-B14F-4D97-AF65-F5344CB8AC3E}">
        <p14:creationId xmlns:p14="http://schemas.microsoft.com/office/powerpoint/2010/main" val="338855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pPr marL="342900" indent="-342900">
              <a:spcAft>
                <a:spcPts val="600"/>
              </a:spcAft>
              <a:buFontTx/>
              <a:buChar char="-"/>
            </a:pPr>
            <a:endParaRPr lang="en-GB" sz="2400"/>
          </a:p>
          <a:p>
            <a:pPr>
              <a:spcAft>
                <a:spcPts val="600"/>
              </a:spcAft>
            </a:pPr>
            <a:endParaRPr lang="en-GB" sz="2200"/>
          </a:p>
        </p:txBody>
      </p:sp>
      <p:sp>
        <p:nvSpPr>
          <p:cNvPr id="9" name="Text Placeholder 2">
            <a:extLst>
              <a:ext uri="{FF2B5EF4-FFF2-40B4-BE49-F238E27FC236}">
                <a16:creationId xmlns:a16="http://schemas.microsoft.com/office/drawing/2014/main" id="{72ACF8BF-6ABE-48E2-A45E-549D6357F9C8}"/>
              </a:ext>
            </a:extLst>
          </p:cNvPr>
          <p:cNvSpPr>
            <a:spLocks noGrp="1"/>
          </p:cNvSpPr>
          <p:nvPr>
            <p:ph type="body" sz="quarter" idx="12"/>
          </p:nvPr>
        </p:nvSpPr>
        <p:spPr>
          <a:xfrm>
            <a:off x="317412" y="550971"/>
            <a:ext cx="11202636" cy="999934"/>
          </a:xfrm>
        </p:spPr>
        <p:txBody>
          <a:bodyPr lIns="91440" tIns="45720" rIns="91440" bIns="45720" anchor="t"/>
          <a:lstStyle/>
          <a:p>
            <a:r>
              <a:rPr lang="en-GB">
                <a:solidFill>
                  <a:srgbClr val="E30613"/>
                </a:solidFill>
                <a:latin typeface="Brandon Text Bold"/>
              </a:rPr>
              <a:t>WHICH COURSES ARE AVAILABLE ON THE PATHWAY?</a:t>
            </a:r>
          </a:p>
          <a:p>
            <a:endParaRPr lang="en-GB">
              <a:latin typeface="Brandon Text Bold" panose="020B0803020203060203" pitchFamily="34" charset="0"/>
            </a:endParaRPr>
          </a:p>
        </p:txBody>
      </p:sp>
      <p:pic>
        <p:nvPicPr>
          <p:cNvPr id="3" name="Picture 2">
            <a:extLst>
              <a:ext uri="{FF2B5EF4-FFF2-40B4-BE49-F238E27FC236}">
                <a16:creationId xmlns:a16="http://schemas.microsoft.com/office/drawing/2014/main" id="{02F9A556-970B-93C4-2358-D4E060D7C71B}"/>
              </a:ext>
            </a:extLst>
          </p:cNvPr>
          <p:cNvPicPr>
            <a:picLocks noChangeAspect="1"/>
          </p:cNvPicPr>
          <p:nvPr/>
        </p:nvPicPr>
        <p:blipFill>
          <a:blip r:embed="rId3"/>
          <a:stretch>
            <a:fillRect/>
          </a:stretch>
        </p:blipFill>
        <p:spPr>
          <a:xfrm>
            <a:off x="1798820" y="1671322"/>
            <a:ext cx="10096731" cy="4129871"/>
          </a:xfrm>
          <a:prstGeom prst="rect">
            <a:avLst/>
          </a:prstGeom>
        </p:spPr>
      </p:pic>
    </p:spTree>
    <p:extLst>
      <p:ext uri="{BB962C8B-B14F-4D97-AF65-F5344CB8AC3E}">
        <p14:creationId xmlns:p14="http://schemas.microsoft.com/office/powerpoint/2010/main" val="1926612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pPr marL="342900" indent="-342900">
              <a:spcAft>
                <a:spcPts val="600"/>
              </a:spcAft>
              <a:buFontTx/>
              <a:buChar char="-"/>
            </a:pPr>
            <a:endParaRPr lang="en-GB" sz="2400"/>
          </a:p>
          <a:p>
            <a:pPr>
              <a:spcAft>
                <a:spcPts val="600"/>
              </a:spcAft>
            </a:pPr>
            <a:endParaRPr lang="en-GB" sz="2200"/>
          </a:p>
        </p:txBody>
      </p:sp>
      <p:sp>
        <p:nvSpPr>
          <p:cNvPr id="9" name="Text Placeholder 2">
            <a:extLst>
              <a:ext uri="{FF2B5EF4-FFF2-40B4-BE49-F238E27FC236}">
                <a16:creationId xmlns:a16="http://schemas.microsoft.com/office/drawing/2014/main" id="{3287D82D-B7FE-44D1-A294-9CD0D25D87EE}"/>
              </a:ext>
            </a:extLst>
          </p:cNvPr>
          <p:cNvSpPr txBox="1">
            <a:spLocks/>
          </p:cNvSpPr>
          <p:nvPr/>
        </p:nvSpPr>
        <p:spPr>
          <a:xfrm>
            <a:off x="317412" y="550971"/>
            <a:ext cx="11202636" cy="999934"/>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a:buNone/>
              <a:defRPr sz="3600" b="1" kern="1200" baseline="0">
                <a:solidFill>
                  <a:srgbClr val="D6000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solidFill>
                  <a:srgbClr val="E30613"/>
                </a:solidFill>
              </a:rPr>
              <a:t>WHICH COURSES ARE AVAILABLE ON THE PATHWAY?</a:t>
            </a:r>
            <a:endParaRPr lang="en-GB" dirty="0">
              <a:solidFill>
                <a:srgbClr val="E30613"/>
              </a:solidFill>
              <a:cs typeface="Arial"/>
            </a:endParaRPr>
          </a:p>
          <a:p>
            <a:endParaRPr lang="en-GB"/>
          </a:p>
        </p:txBody>
      </p:sp>
      <p:pic>
        <p:nvPicPr>
          <p:cNvPr id="3" name="Picture 2">
            <a:extLst>
              <a:ext uri="{FF2B5EF4-FFF2-40B4-BE49-F238E27FC236}">
                <a16:creationId xmlns:a16="http://schemas.microsoft.com/office/drawing/2014/main" id="{224C99C9-6530-DBBA-039D-D82E51D631E5}"/>
              </a:ext>
            </a:extLst>
          </p:cNvPr>
          <p:cNvPicPr>
            <a:picLocks noChangeAspect="1"/>
          </p:cNvPicPr>
          <p:nvPr/>
        </p:nvPicPr>
        <p:blipFill>
          <a:blip r:embed="rId3"/>
          <a:stretch>
            <a:fillRect/>
          </a:stretch>
        </p:blipFill>
        <p:spPr>
          <a:xfrm>
            <a:off x="1970808" y="1892289"/>
            <a:ext cx="8737305" cy="3592682"/>
          </a:xfrm>
          <a:prstGeom prst="rect">
            <a:avLst/>
          </a:prstGeom>
        </p:spPr>
      </p:pic>
    </p:spTree>
    <p:extLst>
      <p:ext uri="{BB962C8B-B14F-4D97-AF65-F5344CB8AC3E}">
        <p14:creationId xmlns:p14="http://schemas.microsoft.com/office/powerpoint/2010/main" val="594100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pPr marL="342900" indent="-342900">
              <a:spcAft>
                <a:spcPts val="600"/>
              </a:spcAft>
              <a:buFontTx/>
              <a:buChar char="-"/>
            </a:pPr>
            <a:endParaRPr lang="en-GB" sz="2400"/>
          </a:p>
          <a:p>
            <a:pPr>
              <a:spcAft>
                <a:spcPts val="600"/>
              </a:spcAft>
            </a:pPr>
            <a:endParaRPr lang="en-GB" sz="2200"/>
          </a:p>
        </p:txBody>
      </p:sp>
      <p:sp>
        <p:nvSpPr>
          <p:cNvPr id="9" name="Text Placeholder 2">
            <a:extLst>
              <a:ext uri="{FF2B5EF4-FFF2-40B4-BE49-F238E27FC236}">
                <a16:creationId xmlns:a16="http://schemas.microsoft.com/office/drawing/2014/main" id="{3287D82D-B7FE-44D1-A294-9CD0D25D87EE}"/>
              </a:ext>
            </a:extLst>
          </p:cNvPr>
          <p:cNvSpPr txBox="1">
            <a:spLocks/>
          </p:cNvSpPr>
          <p:nvPr/>
        </p:nvSpPr>
        <p:spPr>
          <a:xfrm>
            <a:off x="275371" y="550971"/>
            <a:ext cx="11202636" cy="999934"/>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a:buNone/>
              <a:defRPr sz="3600" b="1" kern="1200" baseline="0">
                <a:solidFill>
                  <a:srgbClr val="D6000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3600" b="1" i="0" u="none" strike="noStrike" kern="1200" cap="none" spc="0" normalizeH="0" baseline="0" noProof="0" dirty="0">
                <a:ln>
                  <a:noFill/>
                </a:ln>
                <a:solidFill>
                  <a:srgbClr val="E30613"/>
                </a:solidFill>
                <a:effectLst/>
                <a:uLnTx/>
                <a:uFillTx/>
                <a:latin typeface="Brandon Text Bold"/>
              </a:rPr>
              <a:t>WHICH COURSES ARE AVAILABLE ON THE PATHWAY?</a:t>
            </a:r>
            <a:endParaRPr lang="en-GB" sz="3600" b="1" i="0" u="none" strike="noStrike" kern="1200" cap="none" spc="0" normalizeH="0" baseline="0" noProof="0" dirty="0">
              <a:ln>
                <a:noFill/>
              </a:ln>
              <a:solidFill>
                <a:srgbClr val="E30613"/>
              </a:solidFill>
              <a:effectLst/>
              <a:uLnTx/>
              <a:uFillTx/>
              <a:latin typeface="Brandon Text Bold"/>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GB" sz="3600" b="1" i="0" u="none" strike="noStrike" kern="1200" cap="none" spc="0" normalizeH="0" baseline="0" noProof="0">
              <a:ln>
                <a:noFill/>
              </a:ln>
              <a:solidFill>
                <a:srgbClr val="D6000D"/>
              </a:solidFill>
              <a:effectLst/>
              <a:uLnTx/>
              <a:uFillTx/>
              <a:latin typeface="Brandon Text Bold" panose="020B0803020203060203" pitchFamily="34" charset="0"/>
            </a:endParaRPr>
          </a:p>
        </p:txBody>
      </p:sp>
      <p:pic>
        <p:nvPicPr>
          <p:cNvPr id="5" name="Picture 4">
            <a:extLst>
              <a:ext uri="{FF2B5EF4-FFF2-40B4-BE49-F238E27FC236}">
                <a16:creationId xmlns:a16="http://schemas.microsoft.com/office/drawing/2014/main" id="{172DD337-3B2A-4365-5B49-CA7B4EF79020}"/>
              </a:ext>
            </a:extLst>
          </p:cNvPr>
          <p:cNvPicPr>
            <a:picLocks noChangeAspect="1"/>
          </p:cNvPicPr>
          <p:nvPr/>
        </p:nvPicPr>
        <p:blipFill>
          <a:blip r:embed="rId3"/>
          <a:stretch>
            <a:fillRect/>
          </a:stretch>
        </p:blipFill>
        <p:spPr>
          <a:xfrm>
            <a:off x="1777621" y="2104840"/>
            <a:ext cx="9178851" cy="3335583"/>
          </a:xfrm>
          <a:prstGeom prst="rect">
            <a:avLst/>
          </a:prstGeom>
        </p:spPr>
      </p:pic>
    </p:spTree>
    <p:extLst>
      <p:ext uri="{BB962C8B-B14F-4D97-AF65-F5344CB8AC3E}">
        <p14:creationId xmlns:p14="http://schemas.microsoft.com/office/powerpoint/2010/main" val="3845319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89187" y="749947"/>
            <a:ext cx="6274675" cy="1022492"/>
          </a:xfrm>
        </p:spPr>
        <p:txBody>
          <a:bodyPr lIns="91440" tIns="45720" rIns="91440" bIns="45720" anchor="t"/>
          <a:lstStyle/>
          <a:p>
            <a:r>
              <a:rPr lang="en-GB" sz="4400" dirty="0">
                <a:solidFill>
                  <a:srgbClr val="E30613"/>
                </a:solidFill>
                <a:latin typeface="Brandon Text Bold" panose="020B0803020203060203" pitchFamily="34" charset="0"/>
              </a:rPr>
              <a:t>HOW DO I PICK A COURSE?</a:t>
            </a:r>
          </a:p>
          <a:p>
            <a:endParaRPr lang="en-GB" sz="4400" dirty="0">
              <a:solidFill>
                <a:srgbClr val="E30613"/>
              </a:solidFill>
              <a:latin typeface="Brandon Text Bold" panose="020B0803020203060203" pitchFamily="34" charset="0"/>
            </a:endParaRPr>
          </a:p>
          <a:p>
            <a:endParaRPr lang="en-GB" sz="4400" dirty="0">
              <a:solidFill>
                <a:srgbClr val="E30613"/>
              </a:solidFill>
              <a:latin typeface="Brandon Text Bold" panose="020B0803020203060203" pitchFamily="34" charset="0"/>
            </a:endParaRPr>
          </a:p>
          <a:p>
            <a:r>
              <a:rPr lang="en-GB" sz="3200" b="0" dirty="0">
                <a:solidFill>
                  <a:schemeClr val="tx1"/>
                </a:solidFill>
                <a:latin typeface="Brandon Text Bold" panose="020B0803020203060203" pitchFamily="34" charset="0"/>
                <a:hlinkClick r:id="rId4"/>
              </a:rPr>
              <a:t>www.qub.ac.uk/courses/</a:t>
            </a:r>
            <a:endParaRPr lang="en-GB" sz="3200" b="0" dirty="0">
              <a:solidFill>
                <a:schemeClr val="tx1"/>
              </a:solidFill>
              <a:latin typeface="Brandon Text Bold" panose="020B0803020203060203" pitchFamily="34" charset="0"/>
            </a:endParaRPr>
          </a:p>
          <a:p>
            <a:r>
              <a:rPr lang="en-GB" sz="3200" b="0" dirty="0">
                <a:solidFill>
                  <a:schemeClr val="tx1"/>
                </a:solidFill>
                <a:latin typeface="Brandon Text Bold" panose="020B0803020203060203" pitchFamily="34" charset="0"/>
              </a:rPr>
              <a:t>Google: “Queen’s University Belfast Course Finder”</a:t>
            </a:r>
            <a:endParaRPr lang="en-US" sz="3200" b="0" dirty="0">
              <a:solidFill>
                <a:schemeClr val="tx1"/>
              </a:solidFill>
              <a:latin typeface="Brandon Text Bold" panose="020B0803020203060203" pitchFamily="34" charset="0"/>
            </a:endParaRPr>
          </a:p>
        </p:txBody>
      </p:sp>
    </p:spTree>
    <p:extLst>
      <p:ext uri="{BB962C8B-B14F-4D97-AF65-F5344CB8AC3E}">
        <p14:creationId xmlns:p14="http://schemas.microsoft.com/office/powerpoint/2010/main" val="1373271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A7D816-ADBD-F9CE-8949-B704161DEF20}"/>
              </a:ext>
            </a:extLst>
          </p:cNvPr>
          <p:cNvSpPr txBox="1">
            <a:spLocks/>
          </p:cNvSpPr>
          <p:nvPr/>
        </p:nvSpPr>
        <p:spPr>
          <a:xfrm>
            <a:off x="1429481" y="1730478"/>
            <a:ext cx="9691786" cy="3696930"/>
          </a:xfrm>
          <a:prstGeom prst="rect">
            <a:avLst/>
          </a:prstGeom>
          <a:solidFill>
            <a:srgbClr val="D6000D"/>
          </a:solidFill>
          <a:ln>
            <a:solidFill>
              <a:srgbClr val="4472C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GB" dirty="0">
                <a:solidFill>
                  <a:schemeClr val="bg1"/>
                </a:solidFill>
                <a:latin typeface="Brandon Text Regular"/>
              </a:rPr>
              <a:t>At Queen's University Belfast, we are committed to ensuring that those well able but less likely to participate in Higher Education should have an equal opportunity to do so.</a:t>
            </a:r>
          </a:p>
        </p:txBody>
      </p:sp>
      <p:sp>
        <p:nvSpPr>
          <p:cNvPr id="3" name="Title 4">
            <a:extLst>
              <a:ext uri="{FF2B5EF4-FFF2-40B4-BE49-F238E27FC236}">
                <a16:creationId xmlns:a16="http://schemas.microsoft.com/office/drawing/2014/main" id="{609D6816-63CD-5A88-B255-8EB031D07472}"/>
              </a:ext>
            </a:extLst>
          </p:cNvPr>
          <p:cNvSpPr txBox="1">
            <a:spLocks/>
          </p:cNvSpPr>
          <p:nvPr/>
        </p:nvSpPr>
        <p:spPr>
          <a:xfrm>
            <a:off x="2394681" y="318238"/>
            <a:ext cx="7761386" cy="1197570"/>
          </a:xfrm>
          <a:prstGeom prst="rect">
            <a:avLst/>
          </a:prstGeom>
          <a:solidFill>
            <a:srgbClr val="D6000D"/>
          </a:solidFill>
          <a:ln>
            <a:solidFill>
              <a:srgbClr val="4472C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GB">
                <a:solidFill>
                  <a:schemeClr val="bg1"/>
                </a:solidFill>
                <a:latin typeface="Brandon Text Regular"/>
              </a:rPr>
              <a:t>WIDENING PARTICIPATION:</a:t>
            </a:r>
          </a:p>
        </p:txBody>
      </p:sp>
    </p:spTree>
    <p:extLst>
      <p:ext uri="{BB962C8B-B14F-4D97-AF65-F5344CB8AC3E}">
        <p14:creationId xmlns:p14="http://schemas.microsoft.com/office/powerpoint/2010/main" val="3549087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43285" y="392627"/>
            <a:ext cx="6933559" cy="999934"/>
          </a:xfrm>
        </p:spPr>
        <p:txBody>
          <a:bodyPr lIns="91440" tIns="45720" rIns="91440" bIns="45720" anchor="t"/>
          <a:lstStyle/>
          <a:p>
            <a:r>
              <a:rPr lang="en-GB" dirty="0">
                <a:solidFill>
                  <a:srgbClr val="E30613"/>
                </a:solidFill>
                <a:latin typeface="Brandon Text Bold"/>
              </a:rPr>
              <a:t>VISIT OUR COURSE FINDER</a:t>
            </a:r>
            <a:br>
              <a:rPr lang="en-GB" dirty="0">
                <a:solidFill>
                  <a:srgbClr val="E30613"/>
                </a:solidFill>
                <a:latin typeface="Brandon Text Bold" panose="020B0803020203060203" pitchFamily="34" charset="0"/>
              </a:rPr>
            </a:br>
            <a:r>
              <a:rPr lang="en-GB" sz="2400" b="0" dirty="0">
                <a:solidFill>
                  <a:schemeClr val="tx1"/>
                </a:solidFill>
                <a:latin typeface="Brandon Text Bold" panose="020B0803020203060203" pitchFamily="34" charset="0"/>
              </a:rPr>
              <a:t>https://www.qub.ac.uk/courses/</a:t>
            </a:r>
            <a:endParaRPr lang="en-US" sz="2400" b="0" dirty="0">
              <a:solidFill>
                <a:schemeClr val="tx1"/>
              </a:solidFill>
              <a:latin typeface="Brandon Text Bold" panose="020B0803020203060203" pitchFamily="34" charset="0"/>
            </a:endParaRPr>
          </a:p>
          <a:p>
            <a:endParaRPr lang="en-US" sz="5400" dirty="0">
              <a:solidFill>
                <a:srgbClr val="E30613"/>
              </a:solidFill>
              <a:latin typeface="Brandon Text Bold"/>
            </a:endParaRPr>
          </a:p>
        </p:txBody>
      </p:sp>
      <p:sp>
        <p:nvSpPr>
          <p:cNvPr id="4" name="Text Placeholder 3"/>
          <p:cNvSpPr>
            <a:spLocks noGrp="1"/>
          </p:cNvSpPr>
          <p:nvPr>
            <p:ph type="body" sz="quarter" idx="13"/>
          </p:nvPr>
        </p:nvSpPr>
        <p:spPr>
          <a:xfrm>
            <a:off x="8036662" y="1603634"/>
            <a:ext cx="3803229" cy="3206750"/>
          </a:xfrm>
        </p:spPr>
        <p:txBody>
          <a:bodyPr lIns="91440" tIns="45720" rIns="91440" bIns="45720" anchor="t"/>
          <a:lstStyle/>
          <a:p>
            <a:pPr marL="285750" indent="-285750">
              <a:buFont typeface="Arial" panose="020B0604020202020204" pitchFamily="34" charset="0"/>
              <a:buChar char="•"/>
            </a:pPr>
            <a:r>
              <a:rPr lang="en-GB" sz="2400" dirty="0"/>
              <a:t>Find out more about the Pathway courses on offer</a:t>
            </a:r>
          </a:p>
          <a:p>
            <a:endParaRPr lang="en-GB" sz="2400" dirty="0"/>
          </a:p>
          <a:p>
            <a:pPr marL="285750" indent="-285750">
              <a:buFont typeface="Arial" panose="020B0604020202020204" pitchFamily="34" charset="0"/>
              <a:buChar char="•"/>
            </a:pPr>
            <a:r>
              <a:rPr lang="en-GB" sz="2400" dirty="0">
                <a:solidFill>
                  <a:srgbClr val="E30613"/>
                </a:solidFill>
              </a:rPr>
              <a:t>Check that you meet any individual course requirements for your chosen Pathway subject </a:t>
            </a:r>
            <a:r>
              <a:rPr lang="en-GB" sz="2400" b="1" dirty="0">
                <a:solidFill>
                  <a:srgbClr val="E30613"/>
                </a:solidFill>
              </a:rPr>
              <a:t>prior to your application</a:t>
            </a:r>
            <a:endParaRPr lang="en-US" sz="2400" b="1" dirty="0">
              <a:solidFill>
                <a:srgbClr val="E30613"/>
              </a:solidFill>
            </a:endParaRPr>
          </a:p>
        </p:txBody>
      </p:sp>
      <p:sp>
        <p:nvSpPr>
          <p:cNvPr id="2" name="TextBox 1"/>
          <p:cNvSpPr txBox="1"/>
          <p:nvPr/>
        </p:nvSpPr>
        <p:spPr>
          <a:xfrm>
            <a:off x="443285" y="3293216"/>
            <a:ext cx="263784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charset="0"/>
                <a:ea typeface="+mn-ea"/>
                <a:cs typeface="+mn-cs"/>
              </a:rPr>
              <a:t>Economics</a:t>
            </a:r>
          </a:p>
        </p:txBody>
      </p:sp>
      <p:pic>
        <p:nvPicPr>
          <p:cNvPr id="6" name="Picture 5">
            <a:extLst>
              <a:ext uri="{FF2B5EF4-FFF2-40B4-BE49-F238E27FC236}">
                <a16:creationId xmlns:a16="http://schemas.microsoft.com/office/drawing/2014/main" id="{3D6F9878-7AEE-B9D0-94FF-D418434B7DD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
          <a:stretch/>
        </p:blipFill>
        <p:spPr>
          <a:xfrm>
            <a:off x="280682" y="1240413"/>
            <a:ext cx="7597226" cy="4351495"/>
          </a:xfrm>
          <a:prstGeom prst="rect">
            <a:avLst/>
          </a:prstGeom>
        </p:spPr>
      </p:pic>
      <p:pic>
        <p:nvPicPr>
          <p:cNvPr id="8" name="Picture 7">
            <a:extLst>
              <a:ext uri="{FF2B5EF4-FFF2-40B4-BE49-F238E27FC236}">
                <a16:creationId xmlns:a16="http://schemas.microsoft.com/office/drawing/2014/main" id="{FE5415AC-5A9F-8E9D-EE9B-B33DF484AA8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80680" y="4722340"/>
            <a:ext cx="7597226" cy="743099"/>
          </a:xfrm>
          <a:prstGeom prst="rect">
            <a:avLst/>
          </a:prstGeom>
        </p:spPr>
      </p:pic>
    </p:spTree>
    <p:extLst>
      <p:ext uri="{BB962C8B-B14F-4D97-AF65-F5344CB8AC3E}">
        <p14:creationId xmlns:p14="http://schemas.microsoft.com/office/powerpoint/2010/main" val="1478061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F8CB4-F614-7DF1-8544-7E89626E43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5986" y="175846"/>
            <a:ext cx="7919107" cy="6506308"/>
          </a:xfrm>
          <a:prstGeom prst="rect">
            <a:avLst/>
          </a:prstGeom>
        </p:spPr>
      </p:pic>
      <p:sp>
        <p:nvSpPr>
          <p:cNvPr id="5" name="Oval 4">
            <a:extLst>
              <a:ext uri="{FF2B5EF4-FFF2-40B4-BE49-F238E27FC236}">
                <a16:creationId xmlns:a16="http://schemas.microsoft.com/office/drawing/2014/main" id="{6A50BCD8-525F-A020-033F-8940556CFA5B}"/>
              </a:ext>
            </a:extLst>
          </p:cNvPr>
          <p:cNvSpPr/>
          <p:nvPr/>
        </p:nvSpPr>
        <p:spPr>
          <a:xfrm>
            <a:off x="2666082" y="5045724"/>
            <a:ext cx="1806766" cy="649995"/>
          </a:xfrm>
          <a:prstGeom prst="ellipse">
            <a:avLst/>
          </a:prstGeom>
          <a:noFill/>
          <a:ln w="57150">
            <a:solidFill>
              <a:srgbClr val="E306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0554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E17078-057F-D7D9-495F-401BD6169E39}"/>
              </a:ext>
            </a:extLst>
          </p:cNvPr>
          <p:cNvPicPr>
            <a:picLocks noChangeAspect="1"/>
          </p:cNvPicPr>
          <p:nvPr/>
        </p:nvPicPr>
        <p:blipFill>
          <a:blip r:embed="rId3"/>
          <a:stretch>
            <a:fillRect/>
          </a:stretch>
        </p:blipFill>
        <p:spPr>
          <a:xfrm>
            <a:off x="348782" y="394863"/>
            <a:ext cx="10193173" cy="6068272"/>
          </a:xfrm>
          <a:prstGeom prst="rect">
            <a:avLst/>
          </a:prstGeom>
        </p:spPr>
      </p:pic>
      <p:cxnSp>
        <p:nvCxnSpPr>
          <p:cNvPr id="6" name="Straight Arrow Connector 5">
            <a:extLst>
              <a:ext uri="{FF2B5EF4-FFF2-40B4-BE49-F238E27FC236}">
                <a16:creationId xmlns:a16="http://schemas.microsoft.com/office/drawing/2014/main" id="{91833098-91AF-F534-6D1B-A264120E5A82}"/>
              </a:ext>
            </a:extLst>
          </p:cNvPr>
          <p:cNvCxnSpPr/>
          <p:nvPr/>
        </p:nvCxnSpPr>
        <p:spPr>
          <a:xfrm flipH="1">
            <a:off x="2691931" y="2267050"/>
            <a:ext cx="2150183" cy="192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8EC2B35-C25C-18DA-E59F-C89222F72999}"/>
              </a:ext>
            </a:extLst>
          </p:cNvPr>
          <p:cNvPicPr>
            <a:picLocks noChangeAspect="1"/>
          </p:cNvPicPr>
          <p:nvPr/>
        </p:nvPicPr>
        <p:blipFill>
          <a:blip r:embed="rId4"/>
          <a:stretch>
            <a:fillRect/>
          </a:stretch>
        </p:blipFill>
        <p:spPr>
          <a:xfrm>
            <a:off x="4842114" y="1388029"/>
            <a:ext cx="6920018" cy="2412790"/>
          </a:xfrm>
          <a:prstGeom prst="rect">
            <a:avLst/>
          </a:prstGeom>
          <a:ln>
            <a:solidFill>
              <a:srgbClr val="E30613"/>
            </a:solidFill>
          </a:ln>
        </p:spPr>
      </p:pic>
    </p:spTree>
    <p:extLst>
      <p:ext uri="{BB962C8B-B14F-4D97-AF65-F5344CB8AC3E}">
        <p14:creationId xmlns:p14="http://schemas.microsoft.com/office/powerpoint/2010/main" val="2710312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a:latin typeface="Brandon Text Bold" panose="020B0803020203060203" pitchFamily="34" charset="0"/>
              </a:rPr>
              <a:t>ELIGIBILITY REQUIREMENTS</a:t>
            </a:r>
          </a:p>
        </p:txBody>
      </p:sp>
    </p:spTree>
    <p:extLst>
      <p:ext uri="{BB962C8B-B14F-4D97-AF65-F5344CB8AC3E}">
        <p14:creationId xmlns:p14="http://schemas.microsoft.com/office/powerpoint/2010/main" val="1819754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560831" y="278852"/>
            <a:ext cx="10289421" cy="999934"/>
          </a:xfrm>
        </p:spPr>
        <p:txBody>
          <a:bodyPr/>
          <a:lstStyle/>
          <a:p>
            <a:r>
              <a:rPr lang="en-GB" sz="4000">
                <a:latin typeface="Brandon Text Bold" panose="020B0803020203060203" pitchFamily="34" charset="0"/>
              </a:rPr>
              <a:t>Section A Criteria</a:t>
            </a:r>
          </a:p>
          <a:p>
            <a:r>
              <a:rPr lang="en-GB" sz="2400" b="0">
                <a:latin typeface="Brandon Text Bold" panose="020B0803020203060203" pitchFamily="34" charset="0"/>
              </a:rPr>
              <a:t>You must meet </a:t>
            </a:r>
            <a:r>
              <a:rPr lang="en-GB" sz="2400" b="0" u="sng">
                <a:latin typeface="Brandon Text Bold" panose="020B0803020203060203" pitchFamily="34" charset="0"/>
              </a:rPr>
              <a:t>all</a:t>
            </a:r>
            <a:r>
              <a:rPr lang="en-GB" sz="2400" b="0">
                <a:latin typeface="Brandon Text Bold" panose="020B0803020203060203" pitchFamily="34" charset="0"/>
              </a:rPr>
              <a:t> of the following: </a:t>
            </a:r>
            <a:endParaRPr lang="en-US" sz="2400" b="0">
              <a:latin typeface="Brandon Text Bold" panose="020B0803020203060203" pitchFamily="34" charset="0"/>
            </a:endParaRPr>
          </a:p>
        </p:txBody>
      </p:sp>
      <p:sp>
        <p:nvSpPr>
          <p:cNvPr id="4" name="Text Placeholder 3"/>
          <p:cNvSpPr>
            <a:spLocks noGrp="1"/>
          </p:cNvSpPr>
          <p:nvPr>
            <p:ph type="body" sz="quarter" idx="13"/>
          </p:nvPr>
        </p:nvSpPr>
        <p:spPr>
          <a:xfrm>
            <a:off x="560832" y="1640509"/>
            <a:ext cx="11066876" cy="3918076"/>
          </a:xfrm>
          <a:solidFill>
            <a:schemeClr val="bg1"/>
          </a:solidFill>
        </p:spPr>
        <p:txBody>
          <a:bodyPr/>
          <a:lstStyle/>
          <a:p>
            <a:r>
              <a:rPr lang="en-GB" sz="2600">
                <a:solidFill>
                  <a:schemeClr val="tx1"/>
                </a:solidFill>
                <a:latin typeface="Brandon Text Regular" panose="020B0503020203060203" pitchFamily="34" charset="0"/>
              </a:rPr>
              <a:t>● You must be ordinarily </a:t>
            </a:r>
            <a:r>
              <a:rPr lang="en-GB" sz="2600" b="1">
                <a:solidFill>
                  <a:srgbClr val="FF0000"/>
                </a:solidFill>
                <a:latin typeface="Brandon Text Regular" panose="020B0503020203060203" pitchFamily="34" charset="0"/>
              </a:rPr>
              <a:t>resident in Northern Ireland </a:t>
            </a:r>
            <a:r>
              <a:rPr lang="en-GB" sz="2600">
                <a:solidFill>
                  <a:schemeClr val="tx1"/>
                </a:solidFill>
                <a:latin typeface="Brandon Text Regular" panose="020B0503020203060203" pitchFamily="34" charset="0"/>
              </a:rPr>
              <a:t>and be in full-time attendance at a </a:t>
            </a:r>
            <a:r>
              <a:rPr lang="en-GB" sz="2600" b="1">
                <a:solidFill>
                  <a:srgbClr val="FF0000"/>
                </a:solidFill>
                <a:latin typeface="Brandon Text Regular" panose="020B0503020203060203" pitchFamily="34" charset="0"/>
              </a:rPr>
              <a:t>school or college in Northern Ireland</a:t>
            </a:r>
            <a:r>
              <a:rPr lang="en-GB" sz="2600">
                <a:solidFill>
                  <a:schemeClr val="tx1"/>
                </a:solidFill>
                <a:latin typeface="Brandon Text Regular" panose="020B0503020203060203" pitchFamily="34" charset="0"/>
              </a:rPr>
              <a:t>.</a:t>
            </a:r>
          </a:p>
          <a:p>
            <a:r>
              <a:rPr lang="en-GB" sz="2600">
                <a:solidFill>
                  <a:schemeClr val="tx1"/>
                </a:solidFill>
                <a:latin typeface="Brandon Text Regular" panose="020B0503020203060203" pitchFamily="34" charset="0"/>
              </a:rPr>
              <a:t>● You must currently be in </a:t>
            </a:r>
            <a:r>
              <a:rPr lang="en-GB" sz="2600" b="1">
                <a:solidFill>
                  <a:srgbClr val="FF0000"/>
                </a:solidFill>
                <a:latin typeface="Brandon Text Regular" panose="020B0503020203060203" pitchFamily="34" charset="0"/>
              </a:rPr>
              <a:t>year 1</a:t>
            </a:r>
            <a:r>
              <a:rPr lang="en-GB" sz="2600" b="1">
                <a:solidFill>
                  <a:schemeClr val="tx1"/>
                </a:solidFill>
                <a:latin typeface="Brandon Text Regular" panose="020B0503020203060203" pitchFamily="34" charset="0"/>
              </a:rPr>
              <a:t> </a:t>
            </a:r>
            <a:r>
              <a:rPr lang="en-GB" sz="2600">
                <a:solidFill>
                  <a:schemeClr val="tx1"/>
                </a:solidFill>
                <a:latin typeface="Brandon Text Regular" panose="020B0503020203060203" pitchFamily="34" charset="0"/>
              </a:rPr>
              <a:t>of an acceptable (to the University) </a:t>
            </a:r>
            <a:br>
              <a:rPr lang="en-GB" sz="2600">
                <a:solidFill>
                  <a:schemeClr val="tx1"/>
                </a:solidFill>
                <a:latin typeface="Brandon Text Regular" panose="020B0503020203060203" pitchFamily="34" charset="0"/>
              </a:rPr>
            </a:br>
            <a:r>
              <a:rPr lang="en-GB" sz="2600" b="1">
                <a:solidFill>
                  <a:srgbClr val="FF0000"/>
                </a:solidFill>
                <a:latin typeface="Brandon Text Regular" panose="020B0503020203060203" pitchFamily="34" charset="0"/>
              </a:rPr>
              <a:t>two-year Level 3 qualification </a:t>
            </a:r>
            <a:r>
              <a:rPr lang="en-GB" sz="2600">
                <a:solidFill>
                  <a:schemeClr val="tx1"/>
                </a:solidFill>
                <a:latin typeface="Brandon Text Regular" panose="020B0503020203060203" pitchFamily="34" charset="0"/>
              </a:rPr>
              <a:t>such as A-Levels, BTEC etc. </a:t>
            </a:r>
          </a:p>
          <a:p>
            <a:r>
              <a:rPr lang="en-GB" sz="2600">
                <a:solidFill>
                  <a:schemeClr val="tx1"/>
                </a:solidFill>
                <a:latin typeface="Brandon Text Regular" panose="020B0503020203060203" pitchFamily="34" charset="0"/>
              </a:rPr>
              <a:t>● </a:t>
            </a:r>
            <a:r>
              <a:rPr lang="en-GB" sz="2600" b="1">
                <a:solidFill>
                  <a:srgbClr val="FF0000"/>
                </a:solidFill>
                <a:latin typeface="Brandon Text Regular" panose="020B0503020203060203" pitchFamily="34" charset="0"/>
              </a:rPr>
              <a:t>Neither of your parents have attended university </a:t>
            </a:r>
            <a:r>
              <a:rPr lang="en-GB" sz="2600">
                <a:solidFill>
                  <a:schemeClr val="tx1"/>
                </a:solidFill>
                <a:latin typeface="Brandon Text Regular" panose="020B0503020203060203" pitchFamily="34" charset="0"/>
              </a:rPr>
              <a:t>nor obtained an undergraduate degree (or equivalent) in the UK, Ireland or abroad. </a:t>
            </a:r>
          </a:p>
          <a:p>
            <a:r>
              <a:rPr lang="en-GB" sz="2600">
                <a:solidFill>
                  <a:schemeClr val="tx1"/>
                </a:solidFill>
                <a:latin typeface="Brandon Text Regular" panose="020B0503020203060203" pitchFamily="34" charset="0"/>
              </a:rPr>
              <a:t>● You must have at least </a:t>
            </a:r>
            <a:r>
              <a:rPr lang="en-GB" sz="2600" b="1">
                <a:solidFill>
                  <a:srgbClr val="FF0000"/>
                </a:solidFill>
                <a:latin typeface="Brandon Text Regular" panose="020B0503020203060203" pitchFamily="34" charset="0"/>
              </a:rPr>
              <a:t>6 GCSEs </a:t>
            </a:r>
            <a:r>
              <a:rPr lang="en-GB" sz="2600">
                <a:solidFill>
                  <a:schemeClr val="tx1"/>
                </a:solidFill>
                <a:latin typeface="Brandon Text Regular" panose="020B0503020203060203" pitchFamily="34" charset="0"/>
              </a:rPr>
              <a:t>(or equivalent) at grades A*-C, </a:t>
            </a:r>
            <a:r>
              <a:rPr lang="en-GB" sz="2600" b="1">
                <a:solidFill>
                  <a:srgbClr val="FF0000"/>
                </a:solidFill>
                <a:latin typeface="Brandon Text Regular" panose="020B0503020203060203" pitchFamily="34" charset="0"/>
              </a:rPr>
              <a:t>including English Language</a:t>
            </a:r>
            <a:r>
              <a:rPr lang="en-GB" sz="2600">
                <a:solidFill>
                  <a:schemeClr val="tx1"/>
                </a:solidFill>
                <a:latin typeface="Brandon Text Regular" panose="020B0503020203060203" pitchFamily="34" charset="0"/>
              </a:rPr>
              <a:t>, of which </a:t>
            </a:r>
            <a:r>
              <a:rPr lang="en-GB" sz="2600" b="1">
                <a:solidFill>
                  <a:srgbClr val="FF0000"/>
                </a:solidFill>
                <a:latin typeface="Brandon Text Regular" panose="020B0503020203060203" pitchFamily="34" charset="0"/>
              </a:rPr>
              <a:t>5 must be at grade B </a:t>
            </a:r>
            <a:r>
              <a:rPr lang="en-GB" sz="2600">
                <a:solidFill>
                  <a:schemeClr val="tx1"/>
                </a:solidFill>
                <a:latin typeface="Brandon Text Regular" panose="020B0503020203060203" pitchFamily="34" charset="0"/>
              </a:rPr>
              <a:t>or above. </a:t>
            </a:r>
            <a:endParaRPr lang="en-US" sz="2600">
              <a:latin typeface="Brandon Text Regular" panose="020B0503020203060203" pitchFamily="34" charset="0"/>
            </a:endParaRPr>
          </a:p>
        </p:txBody>
      </p:sp>
    </p:spTree>
    <p:extLst>
      <p:ext uri="{BB962C8B-B14F-4D97-AF65-F5344CB8AC3E}">
        <p14:creationId xmlns:p14="http://schemas.microsoft.com/office/powerpoint/2010/main" val="816660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548640" y="572835"/>
            <a:ext cx="11116138" cy="999934"/>
          </a:xfrm>
        </p:spPr>
        <p:txBody>
          <a:bodyPr lIns="91440" tIns="45720" rIns="91440" bIns="45720" anchor="t"/>
          <a:lstStyle/>
          <a:p>
            <a:r>
              <a:rPr lang="en-GB">
                <a:solidFill>
                  <a:srgbClr val="E30613"/>
                </a:solidFill>
                <a:latin typeface="Brandon Text Bold"/>
              </a:rPr>
              <a:t>Acceptable Level 3 Qualifications</a:t>
            </a:r>
          </a:p>
        </p:txBody>
      </p:sp>
      <p:sp>
        <p:nvSpPr>
          <p:cNvPr id="5" name="Rectangle 4"/>
          <p:cNvSpPr/>
          <p:nvPr/>
        </p:nvSpPr>
        <p:spPr>
          <a:xfrm>
            <a:off x="647496" y="1272746"/>
            <a:ext cx="3590872" cy="1440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A-Level</a:t>
            </a:r>
          </a:p>
        </p:txBody>
      </p:sp>
      <p:sp>
        <p:nvSpPr>
          <p:cNvPr id="72" name="Rectangle 71"/>
          <p:cNvSpPr/>
          <p:nvPr/>
        </p:nvSpPr>
        <p:spPr>
          <a:xfrm>
            <a:off x="4362762" y="1272746"/>
            <a:ext cx="3590872" cy="1440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A-Level</a:t>
            </a:r>
          </a:p>
        </p:txBody>
      </p:sp>
      <p:sp>
        <p:nvSpPr>
          <p:cNvPr id="73" name="Rectangle 72"/>
          <p:cNvSpPr/>
          <p:nvPr/>
        </p:nvSpPr>
        <p:spPr>
          <a:xfrm>
            <a:off x="8131585" y="1280978"/>
            <a:ext cx="3590872" cy="1440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A-Level</a:t>
            </a:r>
          </a:p>
        </p:txBody>
      </p:sp>
      <p:grpSp>
        <p:nvGrpSpPr>
          <p:cNvPr id="4" name="Group 3"/>
          <p:cNvGrpSpPr/>
          <p:nvPr/>
        </p:nvGrpSpPr>
        <p:grpSpPr>
          <a:xfrm>
            <a:off x="639255" y="3118030"/>
            <a:ext cx="11070845" cy="1448230"/>
            <a:chOff x="639255" y="3118030"/>
            <a:chExt cx="11070845" cy="1448230"/>
          </a:xfrm>
        </p:grpSpPr>
        <p:sp>
          <p:nvSpPr>
            <p:cNvPr id="74" name="Rectangle 73"/>
            <p:cNvSpPr/>
            <p:nvPr/>
          </p:nvSpPr>
          <p:spPr>
            <a:xfrm>
              <a:off x="639255" y="3118030"/>
              <a:ext cx="3590872" cy="1440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A-Level</a:t>
              </a:r>
            </a:p>
          </p:txBody>
        </p:sp>
        <p:sp>
          <p:nvSpPr>
            <p:cNvPr id="75" name="Rectangle 74"/>
            <p:cNvSpPr/>
            <p:nvPr/>
          </p:nvSpPr>
          <p:spPr>
            <a:xfrm>
              <a:off x="4375121" y="3122146"/>
              <a:ext cx="3590872" cy="1440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A-Level</a:t>
              </a:r>
            </a:p>
          </p:txBody>
        </p:sp>
        <p:sp>
          <p:nvSpPr>
            <p:cNvPr id="76" name="Rectangle 75"/>
            <p:cNvSpPr/>
            <p:nvPr/>
          </p:nvSpPr>
          <p:spPr>
            <a:xfrm>
              <a:off x="8119228" y="3126260"/>
              <a:ext cx="3590872" cy="14400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BTEC Subsidiary Diploma</a:t>
              </a:r>
              <a:b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b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(or other single award)</a:t>
              </a:r>
            </a:p>
          </p:txBody>
        </p:sp>
      </p:grpSp>
    </p:spTree>
    <p:extLst>
      <p:ext uri="{BB962C8B-B14F-4D97-AF65-F5344CB8AC3E}">
        <p14:creationId xmlns:p14="http://schemas.microsoft.com/office/powerpoint/2010/main" val="3749558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849" y="5362832"/>
            <a:ext cx="2990335" cy="1495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 Placeholder 5"/>
          <p:cNvSpPr>
            <a:spLocks noGrp="1"/>
          </p:cNvSpPr>
          <p:nvPr>
            <p:ph type="body" sz="quarter" idx="12"/>
          </p:nvPr>
        </p:nvSpPr>
        <p:spPr>
          <a:xfrm>
            <a:off x="548640" y="572835"/>
            <a:ext cx="11116138" cy="999934"/>
          </a:xfrm>
        </p:spPr>
        <p:txBody>
          <a:bodyPr lIns="91440" tIns="45720" rIns="91440" bIns="45720" anchor="t"/>
          <a:lstStyle/>
          <a:p>
            <a:r>
              <a:rPr lang="en-GB">
                <a:solidFill>
                  <a:srgbClr val="E30613"/>
                </a:solidFill>
                <a:latin typeface="Brandon Text Bold"/>
              </a:rPr>
              <a:t>Acceptable Level 3 Qualifications</a:t>
            </a:r>
          </a:p>
        </p:txBody>
      </p:sp>
      <p:sp>
        <p:nvSpPr>
          <p:cNvPr id="5" name="Rectangle 4"/>
          <p:cNvSpPr/>
          <p:nvPr/>
        </p:nvSpPr>
        <p:spPr>
          <a:xfrm>
            <a:off x="647496" y="1272746"/>
            <a:ext cx="11062604" cy="14400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BTEC Extended Diploma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(Triple Award)</a:t>
            </a:r>
          </a:p>
        </p:txBody>
      </p:sp>
      <p:grpSp>
        <p:nvGrpSpPr>
          <p:cNvPr id="7" name="Group 6"/>
          <p:cNvGrpSpPr/>
          <p:nvPr/>
        </p:nvGrpSpPr>
        <p:grpSpPr>
          <a:xfrm>
            <a:off x="639255" y="3113903"/>
            <a:ext cx="11070845" cy="1444127"/>
            <a:chOff x="639255" y="3113903"/>
            <a:chExt cx="11070845" cy="1444127"/>
          </a:xfrm>
        </p:grpSpPr>
        <p:sp>
          <p:nvSpPr>
            <p:cNvPr id="74" name="Rectangle 73"/>
            <p:cNvSpPr/>
            <p:nvPr/>
          </p:nvSpPr>
          <p:spPr>
            <a:xfrm>
              <a:off x="639255" y="3118030"/>
              <a:ext cx="7326738" cy="14400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BTEC Diploma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(Double Award)</a:t>
              </a:r>
            </a:p>
          </p:txBody>
        </p:sp>
        <p:sp>
          <p:nvSpPr>
            <p:cNvPr id="76" name="Rectangle 75"/>
            <p:cNvSpPr/>
            <p:nvPr/>
          </p:nvSpPr>
          <p:spPr>
            <a:xfrm>
              <a:off x="8119228" y="3113903"/>
              <a:ext cx="3590872" cy="1440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A-Level</a:t>
              </a:r>
            </a:p>
          </p:txBody>
        </p:sp>
      </p:grpSp>
      <p:sp>
        <p:nvSpPr>
          <p:cNvPr id="10" name="Rectangle 9"/>
          <p:cNvSpPr/>
          <p:nvPr/>
        </p:nvSpPr>
        <p:spPr>
          <a:xfrm>
            <a:off x="639255" y="4983892"/>
            <a:ext cx="7326738" cy="14400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BTEC Diploma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(Double Award)</a:t>
            </a:r>
          </a:p>
        </p:txBody>
      </p:sp>
      <p:sp>
        <p:nvSpPr>
          <p:cNvPr id="11" name="Rectangle 10"/>
          <p:cNvSpPr/>
          <p:nvPr/>
        </p:nvSpPr>
        <p:spPr>
          <a:xfrm>
            <a:off x="8123344" y="4983892"/>
            <a:ext cx="3590872" cy="14400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BTEC Subsidiary Diploma</a:t>
            </a:r>
            <a:b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b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(or other single award)</a:t>
            </a:r>
          </a:p>
        </p:txBody>
      </p:sp>
    </p:spTree>
    <p:extLst>
      <p:ext uri="{BB962C8B-B14F-4D97-AF65-F5344CB8AC3E}">
        <p14:creationId xmlns:p14="http://schemas.microsoft.com/office/powerpoint/2010/main" val="414947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548640" y="572835"/>
            <a:ext cx="11116138" cy="999934"/>
          </a:xfrm>
        </p:spPr>
        <p:txBody>
          <a:bodyPr lIns="91440" tIns="45720" rIns="91440" bIns="45720" anchor="t"/>
          <a:lstStyle/>
          <a:p>
            <a:r>
              <a:rPr lang="en-GB">
                <a:solidFill>
                  <a:srgbClr val="E30613"/>
                </a:solidFill>
                <a:latin typeface="Brandon Text Bold"/>
              </a:rPr>
              <a:t>Not Acceptable </a:t>
            </a:r>
            <a:endParaRPr lang="en-GB">
              <a:solidFill>
                <a:srgbClr val="E30613"/>
              </a:solidFill>
              <a:latin typeface="Brandon Text Bold" panose="020B0803020203060203" pitchFamily="34" charset="0"/>
            </a:endParaRPr>
          </a:p>
        </p:txBody>
      </p:sp>
      <p:sp>
        <p:nvSpPr>
          <p:cNvPr id="5" name="Rectangle 4"/>
          <p:cNvSpPr/>
          <p:nvPr/>
        </p:nvSpPr>
        <p:spPr>
          <a:xfrm>
            <a:off x="647496" y="1272746"/>
            <a:ext cx="3590872" cy="1440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A-Level</a:t>
            </a:r>
          </a:p>
        </p:txBody>
      </p:sp>
      <p:sp>
        <p:nvSpPr>
          <p:cNvPr id="72" name="Rectangle 71"/>
          <p:cNvSpPr/>
          <p:nvPr/>
        </p:nvSpPr>
        <p:spPr>
          <a:xfrm>
            <a:off x="4383362" y="1276862"/>
            <a:ext cx="3590872" cy="14400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BTEC Subsidiary Diploma</a:t>
            </a:r>
            <a:b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b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(or other single award)</a:t>
            </a:r>
          </a:p>
        </p:txBody>
      </p:sp>
      <p:sp>
        <p:nvSpPr>
          <p:cNvPr id="73" name="Rectangle 72"/>
          <p:cNvSpPr/>
          <p:nvPr/>
        </p:nvSpPr>
        <p:spPr>
          <a:xfrm>
            <a:off x="8131585" y="1280978"/>
            <a:ext cx="3590872" cy="14400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BTEC Subsidiary Diploma</a:t>
            </a:r>
            <a:b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b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(or other single award)</a:t>
            </a:r>
          </a:p>
        </p:txBody>
      </p:sp>
      <p:grpSp>
        <p:nvGrpSpPr>
          <p:cNvPr id="7" name="Group 6">
            <a:extLst>
              <a:ext uri="{FF2B5EF4-FFF2-40B4-BE49-F238E27FC236}">
                <a16:creationId xmlns:a16="http://schemas.microsoft.com/office/drawing/2014/main" id="{0CFF03A3-AAE5-3E69-88AF-60A608F8AA44}"/>
              </a:ext>
            </a:extLst>
          </p:cNvPr>
          <p:cNvGrpSpPr/>
          <p:nvPr/>
        </p:nvGrpSpPr>
        <p:grpSpPr>
          <a:xfrm>
            <a:off x="647496" y="3118030"/>
            <a:ext cx="11062604" cy="1448230"/>
            <a:chOff x="647496" y="3118030"/>
            <a:chExt cx="11062604" cy="1448230"/>
          </a:xfrm>
        </p:grpSpPr>
        <p:sp>
          <p:nvSpPr>
            <p:cNvPr id="74" name="Rectangle 73"/>
            <p:cNvSpPr/>
            <p:nvPr/>
          </p:nvSpPr>
          <p:spPr>
            <a:xfrm>
              <a:off x="647496" y="3118030"/>
              <a:ext cx="3590872" cy="14400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Brandon Text Bold" panose="020B0803020203060203" pitchFamily="34" charset="0"/>
                </a:rPr>
                <a:t>BTEC Subsidiary Diploma</a:t>
              </a:r>
              <a:br>
                <a:rPr kumimoji="0" lang="en-GB" sz="2400" b="1" i="0" u="none" strike="noStrike" kern="1200" cap="none" spc="0" normalizeH="0" baseline="0" noProof="0" dirty="0">
                  <a:ln>
                    <a:noFill/>
                  </a:ln>
                  <a:solidFill>
                    <a:prstClr val="white"/>
                  </a:solidFill>
                  <a:effectLst/>
                  <a:uLnTx/>
                  <a:uFillTx/>
                  <a:latin typeface="Brandon Text Bold" panose="020B0803020203060203" pitchFamily="34" charset="0"/>
                </a:rPr>
              </a:br>
              <a:r>
                <a:rPr kumimoji="0" lang="en-GB" sz="2400" b="1" i="0" u="none" strike="noStrike" kern="1200" cap="none" spc="0" normalizeH="0" baseline="0" noProof="0" dirty="0">
                  <a:ln>
                    <a:noFill/>
                  </a:ln>
                  <a:solidFill>
                    <a:prstClr val="white"/>
                  </a:solidFill>
                  <a:effectLst/>
                  <a:uLnTx/>
                  <a:uFillTx/>
                  <a:latin typeface="Brandon Text Bold" panose="020B0803020203060203" pitchFamily="34" charset="0"/>
                </a:rPr>
                <a:t>(or other single award)</a:t>
              </a:r>
            </a:p>
          </p:txBody>
        </p:sp>
        <p:sp>
          <p:nvSpPr>
            <p:cNvPr id="75" name="Rectangle 74"/>
            <p:cNvSpPr/>
            <p:nvPr/>
          </p:nvSpPr>
          <p:spPr>
            <a:xfrm>
              <a:off x="4383362" y="3122146"/>
              <a:ext cx="3590872" cy="14400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BTEC Subsidiary Diploma</a:t>
              </a:r>
              <a:b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b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(or other single award)</a:t>
              </a:r>
            </a:p>
          </p:txBody>
        </p:sp>
        <p:sp>
          <p:nvSpPr>
            <p:cNvPr id="76" name="Rectangle 75"/>
            <p:cNvSpPr/>
            <p:nvPr/>
          </p:nvSpPr>
          <p:spPr>
            <a:xfrm>
              <a:off x="8119228" y="3126260"/>
              <a:ext cx="3590872" cy="14400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path path="circle">
                <a:fillToRect l="100000" t="100000"/>
              </a:path>
              <a:tileRect r="-100000" b="-100000"/>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Brandon Text Bold" panose="020B0803020203060203" pitchFamily="34" charset="0"/>
                </a:rPr>
                <a:t>BTEC Subsidiary Diploma</a:t>
              </a:r>
              <a:br>
                <a:rPr kumimoji="0" lang="en-GB" sz="2400" b="1" i="0" u="none" strike="noStrike" kern="1200" cap="none" spc="0" normalizeH="0" baseline="0" noProof="0" dirty="0">
                  <a:ln>
                    <a:noFill/>
                  </a:ln>
                  <a:solidFill>
                    <a:prstClr val="white"/>
                  </a:solidFill>
                  <a:effectLst/>
                  <a:uLnTx/>
                  <a:uFillTx/>
                  <a:latin typeface="Brandon Text Bold" panose="020B0803020203060203" pitchFamily="34" charset="0"/>
                </a:rPr>
              </a:br>
              <a:r>
                <a:rPr kumimoji="0" lang="en-GB" sz="2400" b="1" i="0" u="none" strike="noStrike" kern="1200" cap="none" spc="0" normalizeH="0" baseline="0" noProof="0" dirty="0">
                  <a:ln>
                    <a:noFill/>
                  </a:ln>
                  <a:solidFill>
                    <a:prstClr val="white"/>
                  </a:solidFill>
                  <a:effectLst/>
                  <a:uLnTx/>
                  <a:uFillTx/>
                  <a:latin typeface="Brandon Text Bold" panose="020B0803020203060203" pitchFamily="34" charset="0"/>
                </a:rPr>
                <a:t>(or other single award)</a:t>
              </a:r>
            </a:p>
          </p:txBody>
        </p:sp>
      </p:grpSp>
      <p:grpSp>
        <p:nvGrpSpPr>
          <p:cNvPr id="2" name="Group 1">
            <a:extLst>
              <a:ext uri="{FF2B5EF4-FFF2-40B4-BE49-F238E27FC236}">
                <a16:creationId xmlns:a16="http://schemas.microsoft.com/office/drawing/2014/main" id="{5BDD0637-7835-3B95-C933-655E78573BB4}"/>
              </a:ext>
            </a:extLst>
          </p:cNvPr>
          <p:cNvGrpSpPr/>
          <p:nvPr/>
        </p:nvGrpSpPr>
        <p:grpSpPr>
          <a:xfrm>
            <a:off x="782198" y="220337"/>
            <a:ext cx="10861162" cy="6158429"/>
            <a:chOff x="782198" y="220337"/>
            <a:chExt cx="10861162" cy="6158429"/>
          </a:xfrm>
        </p:grpSpPr>
        <p:cxnSp>
          <p:nvCxnSpPr>
            <p:cNvPr id="3" name="Straight Connector 2">
              <a:extLst>
                <a:ext uri="{FF2B5EF4-FFF2-40B4-BE49-F238E27FC236}">
                  <a16:creationId xmlns:a16="http://schemas.microsoft.com/office/drawing/2014/main" id="{D6C9DF0D-9E09-01BD-7215-D10D5008A2CE}"/>
                </a:ext>
              </a:extLst>
            </p:cNvPr>
            <p:cNvCxnSpPr>
              <a:cxnSpLocks/>
            </p:cNvCxnSpPr>
            <p:nvPr/>
          </p:nvCxnSpPr>
          <p:spPr>
            <a:xfrm>
              <a:off x="782198" y="220337"/>
              <a:ext cx="10861162" cy="615842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76589E6-75D6-6074-91A9-203950969DED}"/>
                </a:ext>
              </a:extLst>
            </p:cNvPr>
            <p:cNvCxnSpPr>
              <a:cxnSpLocks/>
            </p:cNvCxnSpPr>
            <p:nvPr/>
          </p:nvCxnSpPr>
          <p:spPr>
            <a:xfrm flipV="1">
              <a:off x="782198" y="220337"/>
              <a:ext cx="10785513" cy="6064828"/>
            </a:xfrm>
            <a:prstGeom prst="line">
              <a:avLst/>
            </a:prstGeom>
            <a:ln w="571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45267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560831" y="278852"/>
            <a:ext cx="10289421" cy="999934"/>
          </a:xfrm>
        </p:spPr>
        <p:txBody>
          <a:bodyPr/>
          <a:lstStyle/>
          <a:p>
            <a:r>
              <a:rPr lang="en-GB" sz="4000">
                <a:latin typeface="Brandon Text Bold" panose="020B0803020203060203" pitchFamily="34" charset="0"/>
              </a:rPr>
              <a:t>Section B Widening Participation Criteria</a:t>
            </a:r>
          </a:p>
          <a:p>
            <a:r>
              <a:rPr lang="en-GB" sz="2400" b="0">
                <a:latin typeface="Brandon Text Bold" panose="020B0803020203060203" pitchFamily="34" charset="0"/>
              </a:rPr>
              <a:t>You must meet </a:t>
            </a:r>
            <a:r>
              <a:rPr lang="en-GB" sz="2400" b="0" u="sng">
                <a:latin typeface="Brandon Text Bold" panose="020B0803020203060203" pitchFamily="34" charset="0"/>
              </a:rPr>
              <a:t>ONE</a:t>
            </a:r>
            <a:r>
              <a:rPr lang="en-GB" sz="2400" b="0">
                <a:latin typeface="Brandon Text Bold" panose="020B0803020203060203" pitchFamily="34" charset="0"/>
              </a:rPr>
              <a:t> of the following: </a:t>
            </a:r>
            <a:endParaRPr lang="en-US" sz="2400" b="0">
              <a:latin typeface="Brandon Text Bold" panose="020B0803020203060203" pitchFamily="34" charset="0"/>
            </a:endParaRPr>
          </a:p>
        </p:txBody>
      </p:sp>
      <p:sp>
        <p:nvSpPr>
          <p:cNvPr id="5" name="Rectangle 4"/>
          <p:cNvSpPr/>
          <p:nvPr/>
        </p:nvSpPr>
        <p:spPr>
          <a:xfrm>
            <a:off x="2440053" y="5859390"/>
            <a:ext cx="9472029"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Brandon Text Bold" panose="020B0803020203060203" pitchFamily="34" charset="0"/>
              </a:rPr>
              <a:t>ON YOUR APPLICATION FORM PLEASE SELECT ALL SECTION B CRITERIA THAT APPLY TO YOU.</a:t>
            </a:r>
          </a:p>
        </p:txBody>
      </p:sp>
      <p:sp>
        <p:nvSpPr>
          <p:cNvPr id="7" name="Rectangle 6"/>
          <p:cNvSpPr/>
          <p:nvPr/>
        </p:nvSpPr>
        <p:spPr>
          <a:xfrm>
            <a:off x="5896947" y="1384338"/>
            <a:ext cx="5934269" cy="4349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p:cNvSpPr txBox="1"/>
          <p:nvPr/>
        </p:nvSpPr>
        <p:spPr>
          <a:xfrm>
            <a:off x="6239069" y="1337244"/>
            <a:ext cx="5673013" cy="441659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F2F2F"/>
                </a:solidFill>
                <a:effectLst/>
                <a:uLnTx/>
                <a:uFillTx/>
                <a:latin typeface="Brandon Text Regular" panose="020B0503020203060203" pitchFamily="34" charset="0"/>
              </a:rPr>
              <a:t> Be a </a:t>
            </a:r>
            <a:r>
              <a:rPr kumimoji="0" lang="en-GB" sz="2400" b="1" i="0" u="none" strike="noStrike" kern="1200" cap="none" spc="0" normalizeH="0" baseline="0" noProof="0" dirty="0">
                <a:ln>
                  <a:noFill/>
                </a:ln>
                <a:solidFill>
                  <a:srgbClr val="FF0000"/>
                </a:solidFill>
                <a:effectLst/>
                <a:uLnTx/>
                <a:uFillTx/>
                <a:latin typeface="Brandon Text Regular" panose="020B0503020203060203" pitchFamily="34" charset="0"/>
              </a:rPr>
              <a:t>Newcomer</a:t>
            </a:r>
            <a:r>
              <a:rPr kumimoji="0" lang="en-GB" sz="2400" b="0" i="0" u="none" strike="noStrike" kern="1200" cap="none" spc="0" normalizeH="0" baseline="0" noProof="0" dirty="0">
                <a:ln>
                  <a:noFill/>
                </a:ln>
                <a:solidFill>
                  <a:srgbClr val="2F2F2F"/>
                </a:solidFill>
                <a:effectLst/>
                <a:uLnTx/>
                <a:uFillTx/>
                <a:latin typeface="Brandon Text Regular" panose="020B0503020203060203" pitchFamily="34" charset="0"/>
              </a:rPr>
              <a:t>, a </a:t>
            </a:r>
            <a:r>
              <a:rPr kumimoji="0" lang="en-GB" sz="2400" b="1" i="0" u="none" strike="noStrike" kern="1200" cap="none" spc="0" normalizeH="0" baseline="0" noProof="0" dirty="0">
                <a:ln>
                  <a:noFill/>
                </a:ln>
                <a:solidFill>
                  <a:srgbClr val="FF0000"/>
                </a:solidFill>
                <a:effectLst/>
                <a:uLnTx/>
                <a:uFillTx/>
                <a:latin typeface="Brandon Text Regular" panose="020B0503020203060203" pitchFamily="34" charset="0"/>
              </a:rPr>
              <a:t>Refugee</a:t>
            </a:r>
            <a:r>
              <a:rPr kumimoji="0" lang="en-GB" sz="2400" b="0" i="0" u="none" strike="noStrike" kern="1200" cap="none" spc="0" normalizeH="0" baseline="0" noProof="0" dirty="0">
                <a:ln>
                  <a:noFill/>
                </a:ln>
                <a:solidFill>
                  <a:srgbClr val="2F2F2F"/>
                </a:solidFill>
                <a:effectLst/>
                <a:uLnTx/>
                <a:uFillTx/>
                <a:latin typeface="Brandon Text Regular" panose="020B0503020203060203" pitchFamily="34" charset="0"/>
              </a:rPr>
              <a:t> or an </a:t>
            </a:r>
            <a:r>
              <a:rPr kumimoji="0" lang="en-GB" sz="2400" b="1" i="0" u="none" strike="noStrike" kern="1200" cap="none" spc="0" normalizeH="0" baseline="0" noProof="0" dirty="0">
                <a:ln>
                  <a:noFill/>
                </a:ln>
                <a:solidFill>
                  <a:srgbClr val="FF0000"/>
                </a:solidFill>
                <a:effectLst/>
                <a:uLnTx/>
                <a:uFillTx/>
                <a:latin typeface="Brandon Text Regular" panose="020B0503020203060203" pitchFamily="34" charset="0"/>
              </a:rPr>
              <a:t>Asylum</a:t>
            </a:r>
            <a:r>
              <a:rPr kumimoji="0" lang="en-GB" sz="2400" b="0" i="0" u="none" strike="noStrike" kern="1200" cap="none" spc="0" normalizeH="0" baseline="0" noProof="0" dirty="0">
                <a:ln>
                  <a:noFill/>
                </a:ln>
                <a:solidFill>
                  <a:srgbClr val="2F2F2F"/>
                </a:solidFill>
                <a:effectLst/>
                <a:uLnTx/>
                <a:uFillTx/>
                <a:latin typeface="Brandon Text Regular" panose="020B0503020203060203" pitchFamily="34" charset="0"/>
              </a:rPr>
              <a:t> </a:t>
            </a:r>
            <a:r>
              <a:rPr kumimoji="0" lang="en-GB" sz="2400" b="1" i="0" u="none" strike="noStrike" kern="1200" cap="none" spc="0" normalizeH="0" baseline="0" noProof="0" dirty="0">
                <a:ln>
                  <a:noFill/>
                </a:ln>
                <a:solidFill>
                  <a:srgbClr val="FF0000"/>
                </a:solidFill>
                <a:effectLst/>
                <a:uLnTx/>
                <a:uFillTx/>
                <a:latin typeface="Brandon Text Regular" panose="020B0503020203060203" pitchFamily="34" charset="0"/>
              </a:rPr>
              <a:t>Seeker</a:t>
            </a:r>
            <a:r>
              <a:rPr kumimoji="0" lang="en-GB" sz="2400" b="0" i="0" u="none" strike="noStrike" kern="1200" cap="none" spc="0" normalizeH="0" baseline="0" noProof="0" dirty="0">
                <a:ln>
                  <a:noFill/>
                </a:ln>
                <a:solidFill>
                  <a:srgbClr val="2F2F2F"/>
                </a:solidFill>
                <a:effectLst/>
                <a:uLnTx/>
                <a:uFillTx/>
                <a:latin typeface="Brandon Text Regular" panose="020B0503020203060203" pitchFamily="34" charset="0"/>
              </a:rPr>
              <a:t>.</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F2F2F"/>
                </a:solidFill>
                <a:effectLst/>
                <a:uLnTx/>
                <a:uFillTx/>
                <a:latin typeface="Brandon Text Regular" panose="020B0503020203060203" pitchFamily="34" charset="0"/>
              </a:rPr>
              <a:t> If you are </a:t>
            </a:r>
            <a:r>
              <a:rPr kumimoji="0" lang="en-GB" sz="2400" b="1" i="0" u="none" strike="noStrike" kern="1200" cap="none" spc="0" normalizeH="0" baseline="0" noProof="0" dirty="0">
                <a:ln>
                  <a:noFill/>
                </a:ln>
                <a:solidFill>
                  <a:srgbClr val="FF0000"/>
                </a:solidFill>
                <a:effectLst/>
                <a:uLnTx/>
                <a:uFillTx/>
                <a:latin typeface="Brandon Text Regular" panose="020B0503020203060203" pitchFamily="34" charset="0"/>
              </a:rPr>
              <a:t>care experienced </a:t>
            </a:r>
            <a:r>
              <a:rPr kumimoji="0" lang="en-GB" sz="2400" b="0" i="0" u="none" strike="noStrike" kern="1200" cap="none" spc="0" normalizeH="0" baseline="0" noProof="0" dirty="0">
                <a:ln>
                  <a:noFill/>
                </a:ln>
                <a:solidFill>
                  <a:srgbClr val="2F2F2F"/>
                </a:solidFill>
                <a:effectLst/>
                <a:uLnTx/>
                <a:uFillTx/>
                <a:latin typeface="Brandon Text Regular" panose="020B0503020203060203" pitchFamily="34" charset="0"/>
              </a:rPr>
              <a:t>or currently </a:t>
            </a:r>
            <a:r>
              <a:rPr kumimoji="0" lang="en-GB" sz="2400" b="1" i="0" u="none" strike="noStrike" kern="1200" cap="none" spc="0" normalizeH="0" baseline="0" noProof="0" dirty="0">
                <a:ln>
                  <a:noFill/>
                </a:ln>
                <a:solidFill>
                  <a:srgbClr val="FF0000"/>
                </a:solidFill>
                <a:effectLst/>
                <a:uLnTx/>
                <a:uFillTx/>
                <a:latin typeface="Brandon Text Regular" panose="020B0503020203060203" pitchFamily="34" charset="0"/>
              </a:rPr>
              <a:t>in the care </a:t>
            </a:r>
            <a:r>
              <a:rPr kumimoji="0" lang="en-GB" sz="2400" b="0" i="0" u="none" strike="noStrike" kern="1200" cap="none" spc="0" normalizeH="0" baseline="0" noProof="0" dirty="0">
                <a:ln>
                  <a:noFill/>
                </a:ln>
                <a:solidFill>
                  <a:srgbClr val="2F2F2F"/>
                </a:solidFill>
                <a:effectLst/>
                <a:uLnTx/>
                <a:uFillTx/>
                <a:latin typeface="Brandon Text Regular" panose="020B0503020203060203" pitchFamily="34" charset="0"/>
              </a:rPr>
              <a:t>of a Health and Social Care Trust, you are </a:t>
            </a:r>
            <a:r>
              <a:rPr kumimoji="0" lang="en-GB" sz="2400" b="1" i="0" u="none" strike="noStrike" kern="1200" cap="none" spc="0" normalizeH="0" baseline="0" noProof="0" dirty="0">
                <a:ln>
                  <a:noFill/>
                </a:ln>
                <a:solidFill>
                  <a:srgbClr val="FF0000"/>
                </a:solidFill>
                <a:effectLst/>
                <a:uLnTx/>
                <a:uFillTx/>
                <a:latin typeface="Brandon Text Regular" panose="020B0503020203060203" pitchFamily="34" charset="0"/>
              </a:rPr>
              <a:t>automatically offered a place</a:t>
            </a:r>
            <a:r>
              <a:rPr kumimoji="0" lang="en-GB" sz="2400" b="0" i="0" u="none" strike="noStrike" kern="1200" cap="none" spc="0" normalizeH="0" baseline="0" noProof="0" dirty="0">
                <a:ln>
                  <a:noFill/>
                </a:ln>
                <a:solidFill>
                  <a:srgbClr val="2F2F2F"/>
                </a:solidFill>
                <a:effectLst/>
                <a:uLnTx/>
                <a:uFillTx/>
                <a:latin typeface="Brandon Text Regular" panose="020B0503020203060203" pitchFamily="34" charset="0"/>
              </a:rPr>
              <a:t> on the programme provided you meet the requirements of Section A: Northern Ireland resident, 1st year of a 2 year Level 3 programme and GCSE (or equivalent) grades.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F2F2F"/>
              </a:solidFill>
              <a:effectLst/>
              <a:uLnTx/>
              <a:uFillTx/>
              <a:latin typeface="Brandon Text Regular" panose="020B0503020203060203" pitchFamily="34"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F2F2F"/>
              </a:solidFill>
              <a:effectLst/>
              <a:uLnTx/>
              <a:uFillTx/>
              <a:latin typeface="Brandon Text Regular" panose="020B0503020203060203" pitchFamily="34" charset="0"/>
            </a:endParaRPr>
          </a:p>
        </p:txBody>
      </p:sp>
      <p:sp>
        <p:nvSpPr>
          <p:cNvPr id="4" name="Text Placeholder 3"/>
          <p:cNvSpPr>
            <a:spLocks noGrp="1"/>
          </p:cNvSpPr>
          <p:nvPr>
            <p:ph type="body" sz="quarter" idx="13"/>
          </p:nvPr>
        </p:nvSpPr>
        <p:spPr>
          <a:xfrm>
            <a:off x="279918" y="1384340"/>
            <a:ext cx="5747658" cy="4349195"/>
          </a:xfrm>
          <a:solidFill>
            <a:schemeClr val="bg1"/>
          </a:solidFill>
        </p:spPr>
        <p:txBody>
          <a:bodyPr/>
          <a:lstStyle/>
          <a:p>
            <a:pPr>
              <a:buFont typeface="Arial" panose="020B0604020202020204" pitchFamily="34" charset="0"/>
              <a:buChar char="•"/>
            </a:pPr>
            <a:r>
              <a:rPr lang="en-GB" sz="2400">
                <a:solidFill>
                  <a:srgbClr val="2F2F2F"/>
                </a:solidFill>
                <a:latin typeface="Brandon Text Regular" panose="020B0503020203060203" pitchFamily="34" charset="0"/>
              </a:rPr>
              <a:t> Be eligible for or are currently receiving free school meals (</a:t>
            </a:r>
            <a:r>
              <a:rPr lang="en-GB" sz="2400" b="1">
                <a:solidFill>
                  <a:srgbClr val="FF0000"/>
                </a:solidFill>
                <a:latin typeface="Brandon Text Regular" panose="020B0503020203060203" pitchFamily="34" charset="0"/>
              </a:rPr>
              <a:t>FSM</a:t>
            </a:r>
            <a:r>
              <a:rPr lang="en-GB" sz="2400">
                <a:solidFill>
                  <a:srgbClr val="2F2F2F"/>
                </a:solidFill>
                <a:latin typeface="Brandon Text Regular" panose="020B0503020203060203" pitchFamily="34" charset="0"/>
              </a:rPr>
              <a:t>) and/or Education Maintenance Allowance (</a:t>
            </a:r>
            <a:r>
              <a:rPr lang="en-GB" sz="2400" b="1">
                <a:solidFill>
                  <a:srgbClr val="FF0000"/>
                </a:solidFill>
                <a:latin typeface="Brandon Text Regular" panose="020B0503020203060203" pitchFamily="34" charset="0"/>
              </a:rPr>
              <a:t>EMA</a:t>
            </a:r>
            <a:r>
              <a:rPr lang="en-GB" sz="2400">
                <a:solidFill>
                  <a:srgbClr val="2F2F2F"/>
                </a:solidFill>
                <a:latin typeface="Brandon Text Regular" panose="020B0503020203060203" pitchFamily="34" charset="0"/>
              </a:rPr>
              <a:t>).</a:t>
            </a:r>
          </a:p>
          <a:p>
            <a:pPr>
              <a:buFont typeface="Arial" panose="020B0604020202020204" pitchFamily="34" charset="0"/>
              <a:buChar char="•"/>
            </a:pPr>
            <a:r>
              <a:rPr lang="en-GB" sz="2400">
                <a:solidFill>
                  <a:srgbClr val="2F2F2F"/>
                </a:solidFill>
                <a:latin typeface="Brandon Text Regular" panose="020B0503020203060203" pitchFamily="34" charset="0"/>
              </a:rPr>
              <a:t> Be the </a:t>
            </a:r>
            <a:r>
              <a:rPr lang="en-GB" sz="2400" b="1">
                <a:solidFill>
                  <a:srgbClr val="FF0000"/>
                </a:solidFill>
                <a:latin typeface="Brandon Text Regular" panose="020B0503020203060203" pitchFamily="34" charset="0"/>
              </a:rPr>
              <a:t>main carer </a:t>
            </a:r>
            <a:r>
              <a:rPr lang="en-GB" sz="2400">
                <a:solidFill>
                  <a:srgbClr val="2F2F2F"/>
                </a:solidFill>
                <a:latin typeface="Brandon Text Regular" panose="020B0503020203060203" pitchFamily="34" charset="0"/>
              </a:rPr>
              <a:t>for a family member or dependant.</a:t>
            </a:r>
          </a:p>
          <a:p>
            <a:pPr>
              <a:buFont typeface="Arial" panose="020B0604020202020204" pitchFamily="34" charset="0"/>
              <a:buChar char="•"/>
            </a:pPr>
            <a:r>
              <a:rPr lang="en-GB" sz="2400">
                <a:solidFill>
                  <a:srgbClr val="2F2F2F"/>
                </a:solidFill>
                <a:latin typeface="Brandon Text Regular" panose="020B0503020203060203" pitchFamily="34" charset="0"/>
              </a:rPr>
              <a:t> Have a permanent residence postcode that is classified as being in a "</a:t>
            </a:r>
            <a:r>
              <a:rPr lang="en-GB" sz="2400" b="1">
                <a:solidFill>
                  <a:srgbClr val="FF0000"/>
                </a:solidFill>
                <a:latin typeface="Brandon Text Regular" panose="020B0503020203060203" pitchFamily="34" charset="0"/>
              </a:rPr>
              <a:t>disadvantaged neighbourhood</a:t>
            </a:r>
            <a:r>
              <a:rPr lang="en-GB" sz="2400">
                <a:solidFill>
                  <a:srgbClr val="2F2F2F"/>
                </a:solidFill>
                <a:latin typeface="Brandon Text Regular" panose="020B0503020203060203" pitchFamily="34" charset="0"/>
              </a:rPr>
              <a:t>” by the Northern Ireland Statistics and Research Agency. </a:t>
            </a:r>
          </a:p>
          <a:p>
            <a:endParaRPr lang="en-GB" sz="1800">
              <a:solidFill>
                <a:srgbClr val="2F2F2F"/>
              </a:solidFill>
              <a:latin typeface="Brandon Text Regular" panose="020B0503020203060203" pitchFamily="34" charset="0"/>
            </a:endParaRPr>
          </a:p>
          <a:p>
            <a:endParaRPr lang="en-GB" sz="2600">
              <a:solidFill>
                <a:schemeClr val="tx1"/>
              </a:solidFill>
              <a:latin typeface="Brandon Text Regular" panose="020B0503020203060203" pitchFamily="34" charset="0"/>
            </a:endParaRPr>
          </a:p>
        </p:txBody>
      </p:sp>
    </p:spTree>
    <p:extLst>
      <p:ext uri="{BB962C8B-B14F-4D97-AF65-F5344CB8AC3E}">
        <p14:creationId xmlns:p14="http://schemas.microsoft.com/office/powerpoint/2010/main" val="2387723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870225" y="796011"/>
            <a:ext cx="7156978" cy="463485"/>
          </a:xfrm>
        </p:spPr>
        <p:txBody>
          <a:bodyPr/>
          <a:lstStyle/>
          <a:p>
            <a:r>
              <a:rPr lang="en-GB" sz="3600" dirty="0">
                <a:latin typeface="Brandon Text Bold" panose="020B0803020203060203" pitchFamily="34" charset="0"/>
              </a:rPr>
              <a:t>APPLYING?</a:t>
            </a:r>
            <a:endParaRPr lang="en-US" sz="3600" dirty="0">
              <a:latin typeface="Brandon Text Bold" panose="020B0803020203060203" pitchFamily="34" charset="0"/>
            </a:endParaRPr>
          </a:p>
        </p:txBody>
      </p:sp>
      <p:sp>
        <p:nvSpPr>
          <p:cNvPr id="3" name="TextBox 2"/>
          <p:cNvSpPr txBox="1"/>
          <p:nvPr/>
        </p:nvSpPr>
        <p:spPr>
          <a:xfrm>
            <a:off x="870225" y="4114798"/>
            <a:ext cx="8669215"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Brandon Text Regular" panose="020B0503020203060203" pitchFamily="34" charset="0"/>
              </a:rPr>
              <a:t>go.QUB.ac.uk/</a:t>
            </a:r>
            <a:r>
              <a:rPr kumimoji="0" lang="en-GB" sz="3600" b="0" i="0" u="none" strike="noStrike" kern="1200" cap="none" spc="0" normalizeH="0" baseline="0" noProof="0" err="1">
                <a:ln>
                  <a:noFill/>
                </a:ln>
                <a:solidFill>
                  <a:prstClr val="white"/>
                </a:solidFill>
                <a:effectLst/>
                <a:uLnTx/>
                <a:uFillTx/>
                <a:latin typeface="Brandon Text Regular" panose="020B0503020203060203" pitchFamily="34" charset="0"/>
              </a:rPr>
              <a:t>QUBPathway</a:t>
            </a:r>
            <a:endParaRPr kumimoji="0" lang="en-GB" sz="3600" b="0" i="0" u="none" strike="noStrike" kern="1200" cap="none" spc="0" normalizeH="0" baseline="0" noProof="0">
              <a:ln>
                <a:noFill/>
              </a:ln>
              <a:solidFill>
                <a:prstClr val="white"/>
              </a:solidFill>
              <a:effectLst/>
              <a:uLnTx/>
              <a:uFillTx/>
              <a:latin typeface="Brandon Text Regular" panose="020B0503020203060203" pitchFamily="34" charset="0"/>
            </a:endParaRPr>
          </a:p>
        </p:txBody>
      </p:sp>
      <p:sp>
        <p:nvSpPr>
          <p:cNvPr id="4" name="TextBox 3"/>
          <p:cNvSpPr txBox="1"/>
          <p:nvPr/>
        </p:nvSpPr>
        <p:spPr>
          <a:xfrm>
            <a:off x="870224" y="4761129"/>
            <a:ext cx="10451551"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Brandon Text Regular" panose="020B0503020203060203" pitchFamily="34" charset="0"/>
              </a:rPr>
              <a:t>Or Google “Queen’s University Belfast Pathway”</a:t>
            </a:r>
          </a:p>
        </p:txBody>
      </p:sp>
      <p:sp>
        <p:nvSpPr>
          <p:cNvPr id="5" name="TextBox 4"/>
          <p:cNvSpPr txBox="1"/>
          <p:nvPr/>
        </p:nvSpPr>
        <p:spPr>
          <a:xfrm>
            <a:off x="870225" y="1784090"/>
            <a:ext cx="5534216" cy="1815882"/>
          </a:xfrm>
          <a:prstGeom prst="rect">
            <a:avLst/>
          </a:prstGeom>
          <a:solidFill>
            <a:schemeClr val="bg1"/>
          </a:solidFill>
          <a:ln>
            <a:solidFill>
              <a:schemeClr val="bg1"/>
            </a:solidFill>
          </a:ln>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a:ln>
                  <a:noFill/>
                </a:ln>
                <a:solidFill>
                  <a:srgbClr val="E30613"/>
                </a:solidFill>
                <a:effectLst/>
                <a:uLnTx/>
                <a:uFillTx/>
                <a:latin typeface="Brandon Text Bold"/>
              </a:rPr>
              <a:t>We expect about 500 applications for 300 places on the programme: 20-30 places in each of the 13 Pathways.</a:t>
            </a:r>
            <a:endParaRPr lang="en-GB" sz="2800" b="1" i="0" u="none" strike="noStrike" kern="1200" cap="none" spc="0" normalizeH="0" baseline="0" noProof="0">
              <a:ln>
                <a:noFill/>
              </a:ln>
              <a:solidFill>
                <a:srgbClr val="E30613"/>
              </a:solidFill>
              <a:effectLst/>
              <a:uLnTx/>
              <a:uFillTx/>
              <a:latin typeface="Brandon Text Bold"/>
            </a:endParaRPr>
          </a:p>
        </p:txBody>
      </p:sp>
    </p:spTree>
    <p:extLst>
      <p:ext uri="{BB962C8B-B14F-4D97-AF65-F5344CB8AC3E}">
        <p14:creationId xmlns:p14="http://schemas.microsoft.com/office/powerpoint/2010/main" val="207788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450346-430C-B08A-10E9-9E4FC5EB1F44}"/>
              </a:ext>
            </a:extLst>
          </p:cNvPr>
          <p:cNvSpPr/>
          <p:nvPr/>
        </p:nvSpPr>
        <p:spPr>
          <a:xfrm>
            <a:off x="108709" y="4819650"/>
            <a:ext cx="1805816" cy="19579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8ACE7EA0-F1BB-4F41-A926-5DDAC4EC0991}"/>
              </a:ext>
            </a:extLst>
          </p:cNvPr>
          <p:cNvSpPr txBox="1"/>
          <p:nvPr/>
        </p:nvSpPr>
        <p:spPr>
          <a:xfrm>
            <a:off x="499234" y="139050"/>
            <a:ext cx="6823034" cy="1077218"/>
          </a:xfrm>
          <a:prstGeom prst="rect">
            <a:avLst/>
          </a:prstGeom>
          <a:noFill/>
        </p:spPr>
        <p:txBody>
          <a:bodyPr wrap="square" lIns="91440" tIns="45720" rIns="91440" bIns="45720" anchor="t">
            <a:spAutoFit/>
          </a:bodyPr>
          <a:lstStyle/>
          <a:p>
            <a:r>
              <a:rPr lang="en-GB" sz="3200" dirty="0">
                <a:solidFill>
                  <a:srgbClr val="E30613"/>
                </a:solidFill>
                <a:latin typeface="Brandon Text Bold"/>
              </a:rPr>
              <a:t>STATISTICS SHOW </a:t>
            </a:r>
            <a:br>
              <a:rPr lang="en-GB" sz="3200" dirty="0">
                <a:solidFill>
                  <a:srgbClr val="E30613"/>
                </a:solidFill>
                <a:latin typeface="Brandon Text Bold"/>
              </a:rPr>
            </a:br>
            <a:r>
              <a:rPr lang="en-GB" sz="3200" dirty="0">
                <a:solidFill>
                  <a:srgbClr val="E30613"/>
                </a:solidFill>
                <a:latin typeface="Brandon Text Bold"/>
              </a:rPr>
              <a:t>       LOW PARTICIPATION</a:t>
            </a:r>
          </a:p>
        </p:txBody>
      </p:sp>
      <p:sp>
        <p:nvSpPr>
          <p:cNvPr id="13" name="TextBox 12">
            <a:extLst>
              <a:ext uri="{FF2B5EF4-FFF2-40B4-BE49-F238E27FC236}">
                <a16:creationId xmlns:a16="http://schemas.microsoft.com/office/drawing/2014/main" id="{FCBEC84A-78C2-4D51-B9AD-F3C1F1609BB1}"/>
              </a:ext>
            </a:extLst>
          </p:cNvPr>
          <p:cNvSpPr txBox="1"/>
          <p:nvPr/>
        </p:nvSpPr>
        <p:spPr>
          <a:xfrm>
            <a:off x="284470" y="1216268"/>
            <a:ext cx="6003057" cy="5370701"/>
          </a:xfrm>
          <a:prstGeom prst="rect">
            <a:avLst/>
          </a:prstGeom>
          <a:noFill/>
        </p:spPr>
        <p:txBody>
          <a:bodyPr wrap="square" lIns="91440" tIns="45720" rIns="91440" bIns="45720" anchor="t">
            <a:spAutoFit/>
          </a:bodyPr>
          <a:lstStyle/>
          <a:p>
            <a:pPr marL="457200" indent="-457200">
              <a:spcBef>
                <a:spcPts val="600"/>
              </a:spcBef>
              <a:buFont typeface="Arial" panose="020B0604020202020204" pitchFamily="34" charset="0"/>
              <a:buChar char="•"/>
            </a:pPr>
            <a:r>
              <a:rPr lang="en-GB" sz="2800" b="1" dirty="0">
                <a:latin typeface="Brandon Text Regular"/>
              </a:rPr>
              <a:t>Parents did not attend university</a:t>
            </a:r>
          </a:p>
          <a:p>
            <a:pPr marL="457200" indent="-457200">
              <a:spcBef>
                <a:spcPts val="600"/>
              </a:spcBef>
              <a:buFont typeface="Arial" panose="020B0604020202020204" pitchFamily="34" charset="0"/>
              <a:buChar char="•"/>
            </a:pPr>
            <a:r>
              <a:rPr lang="en-GB" sz="2800" b="1" dirty="0">
                <a:latin typeface="Brandon Text Regular"/>
              </a:rPr>
              <a:t>Low-income households</a:t>
            </a:r>
          </a:p>
          <a:p>
            <a:pPr marL="457200" indent="-457200">
              <a:spcBef>
                <a:spcPts val="600"/>
              </a:spcBef>
              <a:buFont typeface="Arial" panose="020B0604020202020204" pitchFamily="34" charset="0"/>
              <a:buChar char="•"/>
            </a:pPr>
            <a:r>
              <a:rPr lang="en-GB" sz="2800" b="1" dirty="0">
                <a:latin typeface="Brandon Text Regular"/>
              </a:rPr>
              <a:t>Certain neighbourhoods</a:t>
            </a:r>
          </a:p>
          <a:p>
            <a:pPr marL="457200" indent="-457200">
              <a:spcBef>
                <a:spcPts val="600"/>
              </a:spcBef>
              <a:buFont typeface="Arial" panose="020B0604020202020204" pitchFamily="34" charset="0"/>
              <a:buChar char="•"/>
            </a:pPr>
            <a:r>
              <a:rPr lang="en-GB" sz="2800" b="1" dirty="0">
                <a:latin typeface="Brandon Text Regular"/>
              </a:rPr>
              <a:t>Young carers</a:t>
            </a:r>
          </a:p>
          <a:p>
            <a:pPr marL="457200" indent="-457200">
              <a:spcBef>
                <a:spcPts val="600"/>
              </a:spcBef>
              <a:buFont typeface="Arial" panose="020B0604020202020204" pitchFamily="34" charset="0"/>
              <a:buChar char="•"/>
            </a:pPr>
            <a:r>
              <a:rPr lang="en-GB" sz="2800" b="1" dirty="0">
                <a:latin typeface="Brandon Text Regular"/>
              </a:rPr>
              <a:t>Care experienced </a:t>
            </a:r>
            <a:endParaRPr lang="en-GB" sz="2800" b="1" dirty="0">
              <a:latin typeface="Brandon Text Regular" panose="020B0503020203060203" pitchFamily="34" charset="0"/>
            </a:endParaRPr>
          </a:p>
          <a:p>
            <a:pPr marL="457200" indent="-457200">
              <a:spcBef>
                <a:spcPts val="600"/>
              </a:spcBef>
              <a:buFont typeface="Arial" panose="020B0604020202020204" pitchFamily="34" charset="0"/>
              <a:buChar char="•"/>
            </a:pPr>
            <a:r>
              <a:rPr lang="en-GB" sz="2800" b="1" dirty="0">
                <a:latin typeface="Brandon Text Regular"/>
              </a:rPr>
              <a:t>Refugees/ asylum seekers/ newcomers</a:t>
            </a:r>
            <a:endParaRPr lang="en-GB" sz="2800" b="1" dirty="0">
              <a:solidFill>
                <a:srgbClr val="D6000D"/>
              </a:solidFill>
              <a:latin typeface="Brandon Text Regular"/>
            </a:endParaRPr>
          </a:p>
          <a:p>
            <a:pPr marL="457200">
              <a:spcBef>
                <a:spcPts val="600"/>
              </a:spcBef>
            </a:pPr>
            <a:endParaRPr lang="en-GB" sz="2800" b="1" dirty="0">
              <a:solidFill>
                <a:srgbClr val="E30613"/>
              </a:solidFill>
              <a:latin typeface="Brandon Text Regular"/>
            </a:endParaRPr>
          </a:p>
          <a:p>
            <a:pPr marL="457200">
              <a:spcBef>
                <a:spcPts val="600"/>
              </a:spcBef>
            </a:pPr>
            <a:r>
              <a:rPr lang="en-GB" sz="2800" b="1" dirty="0">
                <a:solidFill>
                  <a:srgbClr val="E30613"/>
                </a:solidFill>
                <a:latin typeface="Brandon Text Regular"/>
              </a:rPr>
              <a:t>Queen’s works to widen</a:t>
            </a:r>
            <a:br>
              <a:rPr lang="en-GB" sz="2800" b="1" dirty="0">
                <a:solidFill>
                  <a:srgbClr val="E30613"/>
                </a:solidFill>
                <a:latin typeface="Brandon Text Regular"/>
              </a:rPr>
            </a:br>
            <a:r>
              <a:rPr lang="en-GB" sz="2800" b="1" dirty="0">
                <a:solidFill>
                  <a:srgbClr val="E30613"/>
                </a:solidFill>
                <a:latin typeface="Brandon Text Regular"/>
              </a:rPr>
              <a:t>participation for these </a:t>
            </a:r>
            <a:br>
              <a:rPr lang="en-GB" sz="2800" b="1" dirty="0">
                <a:solidFill>
                  <a:srgbClr val="E30613"/>
                </a:solidFill>
                <a:latin typeface="Brandon Text Regular"/>
              </a:rPr>
            </a:br>
            <a:r>
              <a:rPr lang="en-GB" sz="2800" b="1" dirty="0">
                <a:solidFill>
                  <a:srgbClr val="E30613"/>
                </a:solidFill>
                <a:latin typeface="Brandon Text Regular"/>
              </a:rPr>
              <a:t>groups.</a:t>
            </a:r>
            <a:endParaRPr lang="en-GB" sz="2800" b="1" dirty="0">
              <a:solidFill>
                <a:srgbClr val="E30613"/>
              </a:solidFill>
              <a:latin typeface="Brandon Text Regular" panose="020B0503020203060203" pitchFamily="34" charset="0"/>
            </a:endParaRPr>
          </a:p>
        </p:txBody>
      </p:sp>
    </p:spTree>
    <p:extLst>
      <p:ext uri="{BB962C8B-B14F-4D97-AF65-F5344CB8AC3E}">
        <p14:creationId xmlns:p14="http://schemas.microsoft.com/office/powerpoint/2010/main" val="3588366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1BEA5E3-8349-CA36-A127-963CD2C8C981}"/>
              </a:ext>
            </a:extLst>
          </p:cNvPr>
          <p:cNvSpPr>
            <a:spLocks noGrp="1"/>
          </p:cNvSpPr>
          <p:nvPr>
            <p:ph type="body" sz="quarter" idx="12"/>
          </p:nvPr>
        </p:nvSpPr>
        <p:spPr>
          <a:xfrm>
            <a:off x="548639" y="1609154"/>
            <a:ext cx="11239409" cy="1402269"/>
          </a:xfrm>
        </p:spPr>
        <p:txBody>
          <a:bodyPr/>
          <a:lstStyle/>
          <a:p>
            <a:r>
              <a:rPr lang="en-GB" sz="6000" dirty="0"/>
              <a:t>APPLICATIONS OPEN</a:t>
            </a:r>
            <a:br>
              <a:rPr lang="en-GB" sz="6000" dirty="0"/>
            </a:br>
            <a:r>
              <a:rPr lang="en-GB" sz="6000" dirty="0"/>
              <a:t>Monday 30</a:t>
            </a:r>
            <a:r>
              <a:rPr lang="en-GB" sz="6000" baseline="30000" dirty="0"/>
              <a:t>th</a:t>
            </a:r>
            <a:r>
              <a:rPr lang="en-GB" sz="6000" dirty="0"/>
              <a:t> September 2024</a:t>
            </a:r>
          </a:p>
        </p:txBody>
      </p:sp>
    </p:spTree>
    <p:extLst>
      <p:ext uri="{BB962C8B-B14F-4D97-AF65-F5344CB8AC3E}">
        <p14:creationId xmlns:p14="http://schemas.microsoft.com/office/powerpoint/2010/main" val="622439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34259D-C923-2200-CBD3-A3B305E23EC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3DBABB9-BB85-2BA4-3CEC-70960497ACCD}"/>
              </a:ext>
            </a:extLst>
          </p:cNvPr>
          <p:cNvSpPr txBox="1"/>
          <p:nvPr/>
        </p:nvSpPr>
        <p:spPr>
          <a:xfrm>
            <a:off x="2588964" y="727113"/>
            <a:ext cx="694063" cy="369332"/>
          </a:xfrm>
          <a:prstGeom prst="rect">
            <a:avLst/>
          </a:prstGeom>
          <a:solidFill>
            <a:srgbClr val="D6000D"/>
          </a:solidFill>
          <a:ln>
            <a:noFill/>
          </a:ln>
        </p:spPr>
        <p:txBody>
          <a:bodyPr wrap="square" rtlCol="0">
            <a:spAutoFit/>
          </a:bodyPr>
          <a:lstStyle/>
          <a:p>
            <a:r>
              <a:rPr lang="en-US" b="1" dirty="0">
                <a:solidFill>
                  <a:schemeClr val="bg1"/>
                </a:solidFill>
              </a:rPr>
              <a:t>2025</a:t>
            </a:r>
            <a:endParaRPr lang="en-GB" b="1" dirty="0">
              <a:solidFill>
                <a:schemeClr val="bg1"/>
              </a:solidFill>
            </a:endParaRPr>
          </a:p>
        </p:txBody>
      </p:sp>
    </p:spTree>
    <p:extLst>
      <p:ext uri="{BB962C8B-B14F-4D97-AF65-F5344CB8AC3E}">
        <p14:creationId xmlns:p14="http://schemas.microsoft.com/office/powerpoint/2010/main" val="3304005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F02C0B-1D0C-41F7-AD58-5A20D6ECF2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2996" y="186294"/>
            <a:ext cx="11870302" cy="6498711"/>
          </a:xfrm>
          <a:prstGeom prst="rect">
            <a:avLst/>
          </a:prstGeom>
        </p:spPr>
      </p:pic>
      <p:sp>
        <p:nvSpPr>
          <p:cNvPr id="6" name="TextBox 5"/>
          <p:cNvSpPr txBox="1"/>
          <p:nvPr/>
        </p:nvSpPr>
        <p:spPr>
          <a:xfrm>
            <a:off x="6692900" y="355600"/>
            <a:ext cx="5080000" cy="1908215"/>
          </a:xfrm>
          <a:prstGeom prst="rect">
            <a:avLst/>
          </a:prstGeom>
          <a:solidFill>
            <a:schemeClr val="bg1"/>
          </a:solidFill>
          <a:ln>
            <a:solidFill>
              <a:srgbClr val="FF0000"/>
            </a:solidFill>
          </a:ln>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0" i="0" u="sng" strike="noStrike" kern="1200" cap="none" spc="0" normalizeH="0" baseline="0" noProof="0">
                <a:ln>
                  <a:noFill/>
                </a:ln>
                <a:solidFill>
                  <a:srgbClr val="E30613"/>
                </a:solidFill>
                <a:effectLst/>
                <a:uLnTx/>
                <a:uFillTx/>
                <a:latin typeface="Brandon Text Regular"/>
              </a:rPr>
              <a:t>1. Personal Information</a:t>
            </a:r>
            <a:endParaRPr lang="en-GB" sz="2800" b="0" i="0" u="sng" strike="noStrike" kern="1200" cap="none" spc="0" normalizeH="0" baseline="0" noProof="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400" b="0" i="0" u="none" strike="noStrike" kern="1200" cap="none" spc="0" normalizeH="0" baseline="0" noProof="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400" b="0" i="0" u="none" strike="noStrike" kern="1200" cap="none" spc="0" normalizeH="0" baseline="0" noProof="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E30613"/>
                </a:solidFill>
                <a:effectLst/>
                <a:uLnTx/>
                <a:uFillTx/>
                <a:latin typeface="Brandon Text Regular"/>
              </a:rPr>
              <a:t>Note: Application cannot be saved!</a:t>
            </a:r>
            <a:endParaRPr lang="en-GB" sz="2400" b="0" i="0" u="none" strike="noStrike" kern="1200" cap="none" spc="0" normalizeH="0" baseline="0" noProof="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3614125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958ADF-5FF3-41CC-87E5-CB9E511D89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207" y="622164"/>
            <a:ext cx="11966083" cy="5806094"/>
          </a:xfrm>
          <a:prstGeom prst="rect">
            <a:avLst/>
          </a:prstGeom>
        </p:spPr>
      </p:pic>
      <p:sp>
        <p:nvSpPr>
          <p:cNvPr id="4" name="TextBox 3"/>
          <p:cNvSpPr txBox="1"/>
          <p:nvPr/>
        </p:nvSpPr>
        <p:spPr>
          <a:xfrm>
            <a:off x="6692900" y="355600"/>
            <a:ext cx="5080000" cy="2000548"/>
          </a:xfrm>
          <a:prstGeom prst="rect">
            <a:avLst/>
          </a:prstGeom>
          <a:solidFill>
            <a:schemeClr val="bg1"/>
          </a:solidFill>
          <a:ln>
            <a:solidFill>
              <a:srgbClr val="FF0000"/>
            </a:solidFill>
          </a:ln>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0" i="0" u="sng" strike="noStrike" kern="1200" cap="none" spc="0" normalizeH="0" baseline="0" noProof="0">
                <a:ln>
                  <a:noFill/>
                </a:ln>
                <a:solidFill>
                  <a:srgbClr val="E30613"/>
                </a:solidFill>
                <a:effectLst/>
                <a:uLnTx/>
                <a:uFillTx/>
                <a:latin typeface="Brandon Text Regular"/>
              </a:rPr>
              <a:t>2. School / Reference</a:t>
            </a:r>
            <a:endParaRPr lang="en-GB" sz="2800" b="0" i="0" u="sng" strike="noStrike" kern="1200" cap="none" spc="0" normalizeH="0" baseline="0" noProof="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400" b="0" i="0" u="none" strike="noStrike" kern="1200" cap="none" spc="0" normalizeH="0" baseline="0" noProof="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400" b="0" i="0" u="none" strike="noStrike" kern="1200" cap="none" spc="0" normalizeH="0" baseline="0" noProof="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E30613"/>
                </a:solidFill>
                <a:effectLst/>
                <a:uLnTx/>
                <a:uFillTx/>
                <a:latin typeface="Brandon Text Regular"/>
              </a:rPr>
              <a:t>Note: Technical Reference not Personal Reference</a:t>
            </a:r>
            <a:endParaRPr kumimoji="0" lang="en-GB" sz="1800" b="0" i="0" u="none" strike="noStrike" kern="1200" cap="none" spc="0" normalizeH="0" baseline="0" noProof="0">
              <a:ln>
                <a:noFill/>
              </a:ln>
              <a:solidFill>
                <a:srgbClr val="E30613"/>
              </a:solidFill>
              <a:effectLst/>
              <a:uLnTx/>
              <a:uFillTx/>
              <a:latin typeface="Brandon Text Regular"/>
            </a:endParaRPr>
          </a:p>
        </p:txBody>
      </p:sp>
    </p:spTree>
    <p:extLst>
      <p:ext uri="{BB962C8B-B14F-4D97-AF65-F5344CB8AC3E}">
        <p14:creationId xmlns:p14="http://schemas.microsoft.com/office/powerpoint/2010/main" val="401074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520BC0-CB62-4728-A8B7-B929FC5BD3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5071" y="61442"/>
            <a:ext cx="10621857" cy="6735115"/>
          </a:xfrm>
          <a:prstGeom prst="rect">
            <a:avLst/>
          </a:prstGeom>
        </p:spPr>
      </p:pic>
      <p:sp>
        <p:nvSpPr>
          <p:cNvPr id="3" name="TextBox 2"/>
          <p:cNvSpPr txBox="1"/>
          <p:nvPr/>
        </p:nvSpPr>
        <p:spPr>
          <a:xfrm>
            <a:off x="7112000" y="1727200"/>
            <a:ext cx="5080000" cy="1908215"/>
          </a:xfrm>
          <a:prstGeom prst="rect">
            <a:avLst/>
          </a:prstGeom>
          <a:solidFill>
            <a:schemeClr val="bg1"/>
          </a:solidFill>
          <a:ln>
            <a:solidFill>
              <a:srgbClr val="FF0000"/>
            </a:solidFill>
          </a:ln>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0" i="0" u="sng" strike="noStrike" kern="1200" cap="none" spc="0" normalizeH="0" baseline="0" noProof="0">
                <a:ln>
                  <a:noFill/>
                </a:ln>
                <a:solidFill>
                  <a:srgbClr val="E30613"/>
                </a:solidFill>
                <a:effectLst/>
                <a:uLnTx/>
                <a:uFillTx/>
                <a:latin typeface="Brandon Text Regular"/>
              </a:rPr>
              <a:t>3. Eligibility</a:t>
            </a:r>
            <a:endParaRPr lang="en-GB" sz="2800" b="0" i="0" u="sng" strike="noStrike" kern="1200" cap="none" spc="0" normalizeH="0" baseline="0" noProof="0">
              <a:ln>
                <a:noFill/>
              </a:ln>
              <a:solidFill>
                <a:srgbClr val="E30613"/>
              </a:solidFill>
              <a:effectLst/>
              <a:uLnTx/>
              <a:uFillTx/>
              <a:latin typeface="Brandon Text Regular"/>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400" b="0" i="0" u="none" strike="noStrike" kern="1200" cap="none" spc="0" normalizeH="0" baseline="0" noProof="0">
              <a:ln>
                <a:noFill/>
              </a:ln>
              <a:solidFill>
                <a:srgbClr val="E30613"/>
              </a:solidFill>
              <a:effectLst/>
              <a:uLnTx/>
              <a:uFillTx/>
              <a:latin typeface="Brandon Text Regular"/>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400" b="0" i="0" u="none" strike="noStrike" kern="1200" cap="none" spc="0" normalizeH="0" baseline="0" noProof="0">
              <a:ln>
                <a:noFill/>
              </a:ln>
              <a:solidFill>
                <a:srgbClr val="E30613"/>
              </a:solidFill>
              <a:effectLst/>
              <a:uLnTx/>
              <a:uFillTx/>
              <a:latin typeface="Brandon Text Regular"/>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E30613"/>
                </a:solidFill>
                <a:effectLst/>
                <a:uLnTx/>
                <a:uFillTx/>
                <a:latin typeface="Brandon Text Regular"/>
              </a:rPr>
              <a:t>Section A and Section B Criteria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1832903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A14648-CF99-1DF3-C673-A3C5773C668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5229" y="147178"/>
            <a:ext cx="12036772" cy="6710821"/>
          </a:xfrm>
          <a:prstGeom prst="rect">
            <a:avLst/>
          </a:prstGeom>
        </p:spPr>
      </p:pic>
      <p:sp>
        <p:nvSpPr>
          <p:cNvPr id="3" name="TextBox 2"/>
          <p:cNvSpPr txBox="1"/>
          <p:nvPr/>
        </p:nvSpPr>
        <p:spPr>
          <a:xfrm>
            <a:off x="3404213" y="499718"/>
            <a:ext cx="8377880" cy="2646878"/>
          </a:xfrm>
          <a:prstGeom prst="rect">
            <a:avLst/>
          </a:prstGeom>
          <a:solidFill>
            <a:schemeClr val="bg1"/>
          </a:solidFill>
          <a:ln>
            <a:solidFill>
              <a:srgbClr val="FF0000"/>
            </a:solidFill>
          </a:ln>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0" i="0" u="sng" strike="noStrike" kern="1200" cap="none" spc="0" normalizeH="0" baseline="0" noProof="0" dirty="0">
                <a:ln>
                  <a:noFill/>
                </a:ln>
                <a:solidFill>
                  <a:srgbClr val="E30613"/>
                </a:solidFill>
                <a:effectLst/>
                <a:uLnTx/>
                <a:uFillTx/>
                <a:latin typeface="Brandon Text Regular"/>
              </a:rPr>
              <a:t>4. Qualifications</a:t>
            </a:r>
            <a:endParaRPr lang="en-GB" sz="2800" b="0" i="0" u="sng" strike="noStrike" kern="1200" cap="none" spc="0" normalizeH="0" baseline="0" noProof="0" dirty="0">
              <a:ln>
                <a:noFill/>
              </a:ln>
              <a:solidFill>
                <a:srgbClr val="E30613"/>
              </a:solidFill>
              <a:effectLst/>
              <a:uLnTx/>
              <a:uFillTx/>
              <a:latin typeface="Brandon Text Regular"/>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400" b="0" i="0" u="none" strike="noStrike" kern="1200" cap="none" spc="0" normalizeH="0" baseline="0" noProof="0" dirty="0">
              <a:ln>
                <a:noFill/>
              </a:ln>
              <a:solidFill>
                <a:srgbClr val="E30613"/>
              </a:solidFill>
              <a:effectLst/>
              <a:uLnTx/>
              <a:uFillTx/>
              <a:latin typeface="Brandon Text Regular"/>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E30613"/>
                </a:solidFill>
                <a:effectLst/>
                <a:uLnTx/>
                <a:uFillTx/>
                <a:latin typeface="Brandon Text Regular"/>
              </a:rPr>
              <a:t>From Drop Down Boxes:</a:t>
            </a:r>
            <a:endParaRPr lang="en-GB" sz="2400" b="0" i="0" u="none" strike="noStrike" kern="1200" cap="none" spc="0" normalizeH="0" baseline="0" noProof="0" dirty="0">
              <a:ln>
                <a:noFill/>
              </a:ln>
              <a:solidFill>
                <a:srgbClr val="E30613"/>
              </a:solidFill>
              <a:effectLst/>
              <a:uLnTx/>
              <a:uFillTx/>
              <a:latin typeface="Brandon Text Regular"/>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E30613"/>
                </a:solidFill>
                <a:effectLst/>
                <a:uLnTx/>
                <a:uFillTx/>
                <a:latin typeface="Brandon Text Regular"/>
              </a:rPr>
              <a:t>CCEA GCSE Business B</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800" b="0" i="0" u="none" strike="noStrike" kern="1200" cap="none" spc="0" normalizeH="0" baseline="0" noProof="0" dirty="0">
              <a:ln>
                <a:noFill/>
              </a:ln>
              <a:solidFill>
                <a:srgbClr val="E30613"/>
              </a:solidFill>
              <a:effectLst/>
              <a:uLnTx/>
              <a:uFillTx/>
              <a:latin typeface="Brandon Text Regular"/>
              <a:cs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E30613"/>
                </a:solidFill>
                <a:effectLst/>
                <a:uLnTx/>
                <a:uFillTx/>
                <a:latin typeface="Brandon Text Regular"/>
              </a:rPr>
              <a:t>WJEC A-Level Sociology General</a:t>
            </a:r>
            <a:endParaRPr lang="en-GB" sz="2400" b="0" i="0" u="none" strike="noStrike" kern="1200" cap="none" spc="0" normalizeH="0" baseline="0" noProof="0" dirty="0">
              <a:ln>
                <a:noFill/>
              </a:ln>
              <a:solidFill>
                <a:srgbClr val="E30613"/>
              </a:solidFill>
              <a:effectLst/>
              <a:uLnTx/>
              <a:uFillTx/>
              <a:latin typeface="Brandon Text Regular"/>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E30613"/>
                </a:solidFill>
                <a:effectLst/>
                <a:uLnTx/>
                <a:uFillTx/>
                <a:latin typeface="Brandon Text Regular"/>
              </a:rPr>
              <a:t>Pearson/Edexcel BTEC Subsidiary Diploma Travel &amp; Tourism</a:t>
            </a:r>
            <a:endParaRPr lang="en-GB" sz="2400" b="0" i="0" u="none" strike="noStrike" kern="1200" cap="none" spc="0" normalizeH="0" baseline="0" noProof="0" dirty="0">
              <a:ln>
                <a:noFill/>
              </a:ln>
              <a:solidFill>
                <a:srgbClr val="E30613"/>
              </a:solidFill>
              <a:effectLst/>
              <a:uLnTx/>
              <a:uFillTx/>
              <a:latin typeface="Brandon Text Regular"/>
              <a:cs typeface="Arial"/>
            </a:endParaRPr>
          </a:p>
        </p:txBody>
      </p:sp>
    </p:spTree>
    <p:extLst>
      <p:ext uri="{BB962C8B-B14F-4D97-AF65-F5344CB8AC3E}">
        <p14:creationId xmlns:p14="http://schemas.microsoft.com/office/powerpoint/2010/main" val="337059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4A10AD-CA3D-4924-BD59-CC7B27CE3C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6822" y="2001794"/>
            <a:ext cx="12025178" cy="3744097"/>
          </a:xfrm>
          <a:prstGeom prst="rect">
            <a:avLst/>
          </a:prstGeom>
        </p:spPr>
      </p:pic>
      <p:sp>
        <p:nvSpPr>
          <p:cNvPr id="3" name="TextBox 2"/>
          <p:cNvSpPr txBox="1"/>
          <p:nvPr/>
        </p:nvSpPr>
        <p:spPr>
          <a:xfrm>
            <a:off x="270649" y="147179"/>
            <a:ext cx="5080000" cy="1631216"/>
          </a:xfrm>
          <a:prstGeom prst="rect">
            <a:avLst/>
          </a:prstGeom>
          <a:solidFill>
            <a:schemeClr val="bg1"/>
          </a:solidFill>
          <a:ln>
            <a:solidFill>
              <a:srgbClr val="FF0000"/>
            </a:solidFill>
          </a:ln>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2800" u="sng" dirty="0">
                <a:solidFill>
                  <a:srgbClr val="E30613"/>
                </a:solidFill>
                <a:latin typeface="Brandon Text Regular"/>
              </a:rPr>
              <a:t>5</a:t>
            </a:r>
            <a:r>
              <a:rPr kumimoji="0" lang="en-GB" sz="2800" b="0" i="0" u="sng" strike="noStrike" kern="1200" cap="none" spc="0" normalizeH="0" baseline="0" noProof="0" dirty="0">
                <a:ln>
                  <a:noFill/>
                </a:ln>
                <a:solidFill>
                  <a:srgbClr val="E30613"/>
                </a:solidFill>
                <a:effectLst/>
                <a:uLnTx/>
                <a:uFillTx/>
                <a:latin typeface="Brandon Text Regular"/>
              </a:rPr>
              <a:t>. Pathway Selection</a:t>
            </a:r>
            <a:endParaRPr lang="en-GB" sz="2800" b="0" i="0" u="sng" strike="noStrike" kern="1200" cap="none" spc="0" normalizeH="0" baseline="0" noProof="0" dirty="0">
              <a:ln>
                <a:noFill/>
              </a:ln>
              <a:solidFill>
                <a:srgbClr val="E30613"/>
              </a:solidFill>
              <a:effectLst/>
              <a:uLnTx/>
              <a:uFillTx/>
              <a:latin typeface="Brandon Text Regular"/>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400" b="0" i="0" u="none" strike="noStrike" kern="1200" cap="none" spc="0" normalizeH="0" baseline="0" noProof="0" dirty="0">
              <a:ln>
                <a:noFill/>
              </a:ln>
              <a:solidFill>
                <a:srgbClr val="E30613"/>
              </a:solidFill>
              <a:effectLst/>
              <a:uLnTx/>
              <a:uFillTx/>
              <a:latin typeface="Brandon Text Regular"/>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E30613"/>
                </a:solidFill>
                <a:effectLst/>
                <a:uLnTx/>
                <a:uFillTx/>
                <a:latin typeface="Brandon Text Regular"/>
              </a:rPr>
              <a:t>Primary Pathway</a:t>
            </a:r>
            <a:endParaRPr lang="en-GB" sz="2400" b="0" i="0" u="none" strike="noStrike" kern="1200" cap="none" spc="0" normalizeH="0" baseline="0" noProof="0" dirty="0">
              <a:ln>
                <a:noFill/>
              </a:ln>
              <a:solidFill>
                <a:srgbClr val="E30613"/>
              </a:solidFill>
              <a:effectLst/>
              <a:uLnTx/>
              <a:uFillTx/>
              <a:latin typeface="Brandon Text Regular"/>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E30613"/>
                </a:solidFill>
                <a:effectLst/>
                <a:uLnTx/>
                <a:uFillTx/>
                <a:latin typeface="Brandon Text Regular"/>
              </a:rPr>
              <a:t>Secondary Pathway (if desired)</a:t>
            </a:r>
            <a:endParaRPr lang="en-GB" sz="2400" b="0" i="0" u="none" strike="noStrike" kern="1200" cap="none" spc="0" normalizeH="0" baseline="0" noProof="0" dirty="0">
              <a:ln>
                <a:noFill/>
              </a:ln>
              <a:solidFill>
                <a:srgbClr val="E30613"/>
              </a:solidFill>
              <a:effectLst/>
              <a:uLnTx/>
              <a:uFillTx/>
              <a:latin typeface="Brandon Text Regular"/>
              <a:cs typeface="Arial"/>
            </a:endParaRPr>
          </a:p>
        </p:txBody>
      </p:sp>
    </p:spTree>
    <p:extLst>
      <p:ext uri="{BB962C8B-B14F-4D97-AF65-F5344CB8AC3E}">
        <p14:creationId xmlns:p14="http://schemas.microsoft.com/office/powerpoint/2010/main" val="851861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5B9BC2-26E9-6FCC-A73D-7F8BAADB7A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857" y="110168"/>
            <a:ext cx="12093144" cy="6747832"/>
          </a:xfrm>
          <a:prstGeom prst="rect">
            <a:avLst/>
          </a:prstGeom>
        </p:spPr>
      </p:pic>
      <p:sp>
        <p:nvSpPr>
          <p:cNvPr id="3" name="TextBox 2"/>
          <p:cNvSpPr txBox="1"/>
          <p:nvPr/>
        </p:nvSpPr>
        <p:spPr>
          <a:xfrm>
            <a:off x="8075364" y="577318"/>
            <a:ext cx="4017780" cy="1692771"/>
          </a:xfrm>
          <a:prstGeom prst="rect">
            <a:avLst/>
          </a:prstGeom>
          <a:solidFill>
            <a:schemeClr val="bg1"/>
          </a:solidFill>
          <a:ln>
            <a:solidFill>
              <a:srgbClr val="FF0000"/>
            </a:solidFill>
          </a:ln>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0" i="0" u="sng" strike="noStrike" kern="1200" cap="none" spc="0" normalizeH="0" baseline="0" noProof="0" dirty="0">
                <a:ln>
                  <a:noFill/>
                </a:ln>
                <a:solidFill>
                  <a:srgbClr val="E30613"/>
                </a:solidFill>
                <a:effectLst/>
                <a:uLnTx/>
                <a:uFillTx/>
                <a:latin typeface="Brandon Text Regular"/>
              </a:rPr>
              <a:t>6. Personal Statements</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800" b="0" i="0" u="sng" strike="noStrike" kern="1200" cap="none" spc="0" normalizeH="0" baseline="0" noProof="0" dirty="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E30613"/>
                </a:solidFill>
                <a:effectLst/>
                <a:uLnTx/>
                <a:uFillTx/>
                <a:latin typeface="Brandon Text Regular"/>
              </a:rPr>
              <a:t>Max 200 words each</a:t>
            </a:r>
            <a:endParaRPr lang="en-GB" sz="2400" b="0" i="0" u="none" strike="noStrike" kern="1200" cap="none" spc="0" normalizeH="0" baseline="0" noProof="0" dirty="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FF0000"/>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7DDBED83-C75E-05F9-658F-369E09FE3E0C}"/>
              </a:ext>
            </a:extLst>
          </p:cNvPr>
          <p:cNvSpPr txBox="1"/>
          <p:nvPr/>
        </p:nvSpPr>
        <p:spPr>
          <a:xfrm>
            <a:off x="1440455" y="1585107"/>
            <a:ext cx="6097836" cy="1754326"/>
          </a:xfrm>
          <a:prstGeom prst="rect">
            <a:avLst/>
          </a:prstGeom>
          <a:noFill/>
        </p:spPr>
        <p:txBody>
          <a:bodyPr wrap="square">
            <a:spAutoFit/>
          </a:bodyPr>
          <a:lstStyle/>
          <a:p>
            <a:r>
              <a:rPr lang="en-US" b="1" i="0" dirty="0">
                <a:effectLst/>
                <a:latin typeface="Helvetica Neue"/>
              </a:rPr>
              <a:t>Please explain </a:t>
            </a:r>
            <a:r>
              <a:rPr lang="en-US" b="1" i="0" dirty="0">
                <a:solidFill>
                  <a:srgbClr val="FF0000"/>
                </a:solidFill>
                <a:effectLst/>
                <a:latin typeface="Helvetica Neue"/>
              </a:rPr>
              <a:t>why you have applied to be part of the Pathway Opportunity Programme</a:t>
            </a:r>
            <a:r>
              <a:rPr lang="en-US" b="1" i="0" dirty="0">
                <a:effectLst/>
                <a:latin typeface="Helvetica Neue"/>
              </a:rPr>
              <a:t>: e.g</a:t>
            </a:r>
            <a:r>
              <a:rPr lang="en-US" b="1" i="0" dirty="0">
                <a:solidFill>
                  <a:srgbClr val="FF0000"/>
                </a:solidFill>
                <a:effectLst/>
                <a:latin typeface="Helvetica Neue"/>
              </a:rPr>
              <a:t>. what are your motivations, any hardship </a:t>
            </a:r>
            <a:r>
              <a:rPr lang="en-US" b="1" i="0" dirty="0">
                <a:effectLst/>
                <a:latin typeface="Helvetica Neue"/>
              </a:rPr>
              <a:t>you've experienced in your education so far, how you feel the Pathway Programme </a:t>
            </a:r>
            <a:r>
              <a:rPr lang="en-US" b="1" i="0" dirty="0">
                <a:solidFill>
                  <a:srgbClr val="FF0000"/>
                </a:solidFill>
                <a:effectLst/>
                <a:latin typeface="Helvetica Neue"/>
              </a:rPr>
              <a:t>will help you reach your goals </a:t>
            </a:r>
            <a:r>
              <a:rPr lang="en-US" b="1" i="0" dirty="0">
                <a:effectLst/>
                <a:latin typeface="Helvetica Neue"/>
              </a:rPr>
              <a:t>(max 200 words).</a:t>
            </a:r>
            <a:endParaRPr lang="en-GB" dirty="0"/>
          </a:p>
        </p:txBody>
      </p:sp>
      <p:sp>
        <p:nvSpPr>
          <p:cNvPr id="8" name="TextBox 7">
            <a:extLst>
              <a:ext uri="{FF2B5EF4-FFF2-40B4-BE49-F238E27FC236}">
                <a16:creationId xmlns:a16="http://schemas.microsoft.com/office/drawing/2014/main" id="{CA203E6D-9F4C-0F9B-8D82-E3B78A0CB860}"/>
              </a:ext>
            </a:extLst>
          </p:cNvPr>
          <p:cNvSpPr txBox="1"/>
          <p:nvPr/>
        </p:nvSpPr>
        <p:spPr>
          <a:xfrm>
            <a:off x="1440455" y="4822231"/>
            <a:ext cx="6097836" cy="1754326"/>
          </a:xfrm>
          <a:prstGeom prst="rect">
            <a:avLst/>
          </a:prstGeom>
          <a:noFill/>
        </p:spPr>
        <p:txBody>
          <a:bodyPr wrap="square">
            <a:spAutoFit/>
          </a:bodyPr>
          <a:lstStyle/>
          <a:p>
            <a:r>
              <a:rPr lang="en-US" b="1" i="0" dirty="0">
                <a:solidFill>
                  <a:srgbClr val="333333"/>
                </a:solidFill>
                <a:effectLst/>
                <a:latin typeface="Helvetica Neue"/>
              </a:rPr>
              <a:t>Please explain </a:t>
            </a:r>
            <a:r>
              <a:rPr lang="en-US" b="1" i="0" dirty="0">
                <a:solidFill>
                  <a:srgbClr val="FF0000"/>
                </a:solidFill>
                <a:effectLst/>
                <a:latin typeface="Helvetica Neue"/>
              </a:rPr>
              <a:t>why you have applied</a:t>
            </a:r>
            <a:r>
              <a:rPr lang="en-US" b="1" i="0" dirty="0">
                <a:solidFill>
                  <a:srgbClr val="333333"/>
                </a:solidFill>
                <a:effectLst/>
                <a:latin typeface="Helvetica Neue"/>
              </a:rPr>
              <a:t> </a:t>
            </a:r>
            <a:r>
              <a:rPr lang="en-US" b="1" i="0" dirty="0">
                <a:solidFill>
                  <a:srgbClr val="FF0000"/>
                </a:solidFill>
                <a:effectLst/>
                <a:latin typeface="Helvetica Neue"/>
              </a:rPr>
              <a:t>for your chosen Pathway</a:t>
            </a:r>
            <a:r>
              <a:rPr lang="en-US" b="1" i="0" dirty="0">
                <a:solidFill>
                  <a:srgbClr val="333333"/>
                </a:solidFill>
                <a:effectLst/>
                <a:latin typeface="Helvetica Neue"/>
              </a:rPr>
              <a:t> subject (and secondary Pathway subject, if applicable): e.g. your </a:t>
            </a:r>
            <a:r>
              <a:rPr lang="en-US" b="1" i="0" dirty="0">
                <a:solidFill>
                  <a:srgbClr val="FF0000"/>
                </a:solidFill>
                <a:effectLst/>
                <a:latin typeface="Helvetica Neue"/>
              </a:rPr>
              <a:t>interest in that subject</a:t>
            </a:r>
            <a:r>
              <a:rPr lang="en-US" b="1" i="0" dirty="0">
                <a:solidFill>
                  <a:srgbClr val="333333"/>
                </a:solidFill>
                <a:effectLst/>
                <a:latin typeface="Helvetica Neue"/>
              </a:rPr>
              <a:t>, any previous </a:t>
            </a:r>
            <a:r>
              <a:rPr lang="en-US" b="1" i="0" dirty="0">
                <a:solidFill>
                  <a:srgbClr val="FF0000"/>
                </a:solidFill>
                <a:effectLst/>
                <a:latin typeface="Helvetica Neue"/>
              </a:rPr>
              <a:t>experience</a:t>
            </a:r>
            <a:r>
              <a:rPr lang="en-US" b="1" i="0" dirty="0">
                <a:solidFill>
                  <a:srgbClr val="333333"/>
                </a:solidFill>
                <a:effectLst/>
                <a:latin typeface="Helvetica Neue"/>
              </a:rPr>
              <a:t> (work placement or education) in that subject area, career goals in that subject area (max 200 words).</a:t>
            </a:r>
            <a:endParaRPr lang="en-GB" dirty="0">
              <a:solidFill>
                <a:srgbClr val="FF0000"/>
              </a:solidFill>
            </a:endParaRPr>
          </a:p>
        </p:txBody>
      </p:sp>
    </p:spTree>
    <p:extLst>
      <p:ext uri="{BB962C8B-B14F-4D97-AF65-F5344CB8AC3E}">
        <p14:creationId xmlns:p14="http://schemas.microsoft.com/office/powerpoint/2010/main" val="2947292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0649" y="147179"/>
            <a:ext cx="5080000" cy="2000548"/>
          </a:xfrm>
          <a:prstGeom prst="rect">
            <a:avLst/>
          </a:prstGeom>
          <a:solidFill>
            <a:schemeClr val="bg1"/>
          </a:solidFill>
          <a:ln>
            <a:solidFill>
              <a:srgbClr val="FF0000"/>
            </a:solidFill>
          </a:ln>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0" i="0" u="sng" strike="noStrike" kern="1200" cap="none" spc="0" normalizeH="0" baseline="0" noProof="0">
                <a:ln>
                  <a:noFill/>
                </a:ln>
                <a:solidFill>
                  <a:srgbClr val="E30613"/>
                </a:solidFill>
                <a:effectLst/>
                <a:uLnTx/>
                <a:uFillTx/>
                <a:latin typeface="Brandon Text Regular"/>
              </a:rPr>
              <a:t>7. Parents’ Information</a:t>
            </a:r>
            <a:endParaRPr lang="en-GB" sz="2800" b="0" i="0" u="sng" strike="noStrike" kern="1200" cap="none" spc="0" normalizeH="0" baseline="0" noProof="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400" b="0" i="0" u="none" strike="noStrike" kern="1200" cap="none" spc="0" normalizeH="0" baseline="0" noProof="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400" b="0" i="0" u="none" strike="noStrike" kern="1200" cap="none" spc="0" normalizeH="0" baseline="0" noProof="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E30613"/>
                </a:solidFill>
                <a:effectLst/>
                <a:uLnTx/>
                <a:uFillTx/>
                <a:latin typeface="Brandon Text Regular"/>
              </a:rPr>
              <a:t>Contact Details</a:t>
            </a:r>
            <a:endParaRPr lang="en-GB" sz="2400" b="0" i="0" u="none" strike="noStrike" kern="1200" cap="none" spc="0" normalizeH="0" baseline="0" noProof="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0000"/>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71569A7A-6BA7-4331-A287-D31FE69C56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717" y="2306889"/>
            <a:ext cx="11886565" cy="4106268"/>
          </a:xfrm>
          <a:prstGeom prst="rect">
            <a:avLst/>
          </a:prstGeom>
        </p:spPr>
      </p:pic>
    </p:spTree>
    <p:extLst>
      <p:ext uri="{BB962C8B-B14F-4D97-AF65-F5344CB8AC3E}">
        <p14:creationId xmlns:p14="http://schemas.microsoft.com/office/powerpoint/2010/main" val="91930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91518" y="720276"/>
            <a:ext cx="8924152" cy="954107"/>
          </a:xfrm>
          <a:prstGeom prst="rect">
            <a:avLst/>
          </a:prstGeom>
          <a:solidFill>
            <a:schemeClr val="bg1"/>
          </a:solidFill>
          <a:ln>
            <a:solidFill>
              <a:srgbClr val="FF0000"/>
            </a:solidFill>
          </a:ln>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srgbClr val="E30613"/>
                </a:solidFill>
                <a:effectLst/>
                <a:uLnTx/>
                <a:uFillTx/>
                <a:latin typeface="Brandon Text Regular"/>
              </a:rPr>
              <a:t>When all complete and checked hit </a:t>
            </a:r>
            <a:br>
              <a:rPr lang="en-GB" sz="2800" b="0" i="0" u="none" strike="noStrike" kern="1200" cap="none" spc="0" normalizeH="0" baseline="0" noProof="0">
                <a:ln>
                  <a:noFill/>
                </a:ln>
                <a:solidFill>
                  <a:srgbClr val="E30613"/>
                </a:solidFill>
                <a:effectLst/>
                <a:uLnTx/>
                <a:uFillTx/>
                <a:latin typeface="Brandon Text Regular"/>
              </a:rPr>
            </a:br>
            <a:r>
              <a:rPr kumimoji="0" lang="en-GB" sz="2800" b="0" i="0" u="none" strike="noStrike" kern="1200" cap="none" spc="0" normalizeH="0" baseline="0" noProof="0">
                <a:ln>
                  <a:noFill/>
                </a:ln>
                <a:solidFill>
                  <a:srgbClr val="E30613"/>
                </a:solidFill>
                <a:effectLst/>
                <a:uLnTx/>
                <a:uFillTx/>
                <a:latin typeface="Brandon Text Regular"/>
              </a:rPr>
              <a:t>“Check and Submit Application”</a:t>
            </a:r>
            <a:endParaRPr kumimoji="0" lang="en-GB" sz="2400" b="0" i="0" u="none" strike="noStrike" kern="1200" cap="none" spc="0" normalizeH="0" baseline="0" noProof="0">
              <a:ln>
                <a:noFill/>
              </a:ln>
              <a:solidFill>
                <a:srgbClr val="E30613"/>
              </a:solidFill>
              <a:effectLst/>
              <a:uLnTx/>
              <a:uFillTx/>
              <a:latin typeface="Brandon Text Regular"/>
            </a:endParaRPr>
          </a:p>
        </p:txBody>
      </p:sp>
      <p:pic>
        <p:nvPicPr>
          <p:cNvPr id="5" name="Picture 4">
            <a:extLst>
              <a:ext uri="{FF2B5EF4-FFF2-40B4-BE49-F238E27FC236}">
                <a16:creationId xmlns:a16="http://schemas.microsoft.com/office/drawing/2014/main" id="{5C2903EB-D60E-4E8F-B3B2-15CF70B58C1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330" y="2148174"/>
            <a:ext cx="11239340" cy="2153880"/>
          </a:xfrm>
          <a:prstGeom prst="rect">
            <a:avLst/>
          </a:prstGeom>
        </p:spPr>
      </p:pic>
    </p:spTree>
    <p:extLst>
      <p:ext uri="{BB962C8B-B14F-4D97-AF65-F5344CB8AC3E}">
        <p14:creationId xmlns:p14="http://schemas.microsoft.com/office/powerpoint/2010/main" val="1940322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487F1C-EED8-4C36-956D-9F659AD92D26}"/>
              </a:ext>
            </a:extLst>
          </p:cNvPr>
          <p:cNvSpPr>
            <a:spLocks noGrp="1"/>
          </p:cNvSpPr>
          <p:nvPr>
            <p:ph type="title"/>
          </p:nvPr>
        </p:nvSpPr>
        <p:spPr>
          <a:xfrm>
            <a:off x="5670330" y="229092"/>
            <a:ext cx="6369270" cy="1531334"/>
          </a:xfrm>
        </p:spPr>
        <p:txBody>
          <a:bodyPr>
            <a:normAutofit fontScale="90000"/>
          </a:bodyPr>
          <a:lstStyle/>
          <a:p>
            <a:r>
              <a:rPr lang="en-GB">
                <a:solidFill>
                  <a:srgbClr val="E30613"/>
                </a:solidFill>
                <a:latin typeface="Brandon Text Bold" panose="020B0803020203060203" pitchFamily="34" charset="0"/>
              </a:rPr>
              <a:t>WHAT IS THE PATHWAY OPPORTUNITY PROGRAMME?</a:t>
            </a:r>
          </a:p>
        </p:txBody>
      </p:sp>
      <p:sp>
        <p:nvSpPr>
          <p:cNvPr id="7" name="Content Placeholder 6">
            <a:extLst>
              <a:ext uri="{FF2B5EF4-FFF2-40B4-BE49-F238E27FC236}">
                <a16:creationId xmlns:a16="http://schemas.microsoft.com/office/drawing/2014/main" id="{51B7E5A7-5066-4532-A9E9-D165790EB0E6}"/>
              </a:ext>
            </a:extLst>
          </p:cNvPr>
          <p:cNvSpPr>
            <a:spLocks noGrp="1"/>
          </p:cNvSpPr>
          <p:nvPr>
            <p:ph idx="1"/>
          </p:nvPr>
        </p:nvSpPr>
        <p:spPr>
          <a:xfrm>
            <a:off x="5843750" y="1983279"/>
            <a:ext cx="6022430" cy="4645629"/>
          </a:xfrm>
        </p:spPr>
        <p:txBody>
          <a:bodyPr/>
          <a:lstStyle/>
          <a:p>
            <a:pPr marL="0" indent="0">
              <a:buNone/>
            </a:pPr>
            <a:r>
              <a:rPr lang="en-GB" sz="2800" dirty="0">
                <a:latin typeface="Brandon Text Regular" panose="020B0503020203060203" pitchFamily="34" charset="0"/>
              </a:rPr>
              <a:t>Participants on the programme:</a:t>
            </a:r>
          </a:p>
          <a:p>
            <a:pPr marL="457200" indent="-457200">
              <a:buFont typeface="Arial" panose="020B0604020202020204" pitchFamily="34" charset="0"/>
              <a:buChar char="•"/>
            </a:pPr>
            <a:r>
              <a:rPr lang="en-GB" sz="2800" dirty="0">
                <a:latin typeface="Brandon Text Regular" panose="020B0503020203060203" pitchFamily="34" charset="0"/>
              </a:rPr>
              <a:t>Get the chance to study at Queen’s </a:t>
            </a:r>
          </a:p>
          <a:p>
            <a:pPr marL="457200" indent="-457200">
              <a:buFont typeface="Arial" panose="020B0604020202020204" pitchFamily="34" charset="0"/>
              <a:buChar char="•"/>
            </a:pPr>
            <a:r>
              <a:rPr lang="en-GB" sz="2800" dirty="0">
                <a:latin typeface="Brandon Text Regular" panose="020B0503020203060203" pitchFamily="34" charset="0"/>
              </a:rPr>
              <a:t>Experience and learn a bit about </a:t>
            </a:r>
            <a:r>
              <a:rPr lang="en-GB" sz="2800" spc="100" dirty="0">
                <a:latin typeface="Brandon Text Regular" panose="020B0503020203060203" pitchFamily="34" charset="0"/>
              </a:rPr>
              <a:t>University life</a:t>
            </a:r>
          </a:p>
          <a:p>
            <a:pPr marL="457200" indent="-457200">
              <a:buFont typeface="Arial" panose="020B0604020202020204" pitchFamily="34" charset="0"/>
              <a:buChar char="•"/>
            </a:pPr>
            <a:r>
              <a:rPr lang="en-GB" sz="2800" dirty="0">
                <a:latin typeface="Brandon Text Regular" panose="020B0503020203060203" pitchFamily="34" charset="0"/>
              </a:rPr>
              <a:t>Receive a Guaranteed Conditional Offer / Guaranteed Interview</a:t>
            </a:r>
          </a:p>
          <a:p>
            <a:pPr marL="457200" indent="-457200">
              <a:buFont typeface="Arial" panose="020B0604020202020204" pitchFamily="34" charset="0"/>
              <a:buChar char="•"/>
            </a:pPr>
            <a:r>
              <a:rPr lang="en-GB" sz="2800" dirty="0">
                <a:latin typeface="Brandon Text Regular" panose="020B0503020203060203" pitchFamily="34" charset="0"/>
              </a:rPr>
              <a:t>Potentially receive a grade reduction</a:t>
            </a:r>
            <a:endParaRPr lang="en-GB" dirty="0">
              <a:latin typeface="Brandon Text Regular" panose="020B0503020203060203" pitchFamily="34" charset="0"/>
            </a:endParaRPr>
          </a:p>
        </p:txBody>
      </p:sp>
      <p:sp>
        <p:nvSpPr>
          <p:cNvPr id="8" name="TextBox 7">
            <a:extLst>
              <a:ext uri="{FF2B5EF4-FFF2-40B4-BE49-F238E27FC236}">
                <a16:creationId xmlns:a16="http://schemas.microsoft.com/office/drawing/2014/main" id="{B2589964-E7D2-44D6-AA47-62A88E690880}"/>
              </a:ext>
            </a:extLst>
          </p:cNvPr>
          <p:cNvSpPr txBox="1"/>
          <p:nvPr/>
        </p:nvSpPr>
        <p:spPr>
          <a:xfrm rot="21121481">
            <a:off x="55178" y="4466633"/>
            <a:ext cx="5809067" cy="1261884"/>
          </a:xfrm>
          <a:prstGeom prst="rect">
            <a:avLst/>
          </a:prstGeom>
          <a:solidFill>
            <a:srgbClr val="D6000D"/>
          </a:solidFill>
          <a:ln>
            <a:noFill/>
          </a:ln>
        </p:spPr>
        <p:txBody>
          <a:bodyPr wrap="square" lIns="91440" tIns="45720" rIns="91440" bIns="45720" rtlCol="0" anchor="t">
            <a:spAutoFit/>
          </a:bodyPr>
          <a:lstStyle/>
          <a:p>
            <a:pPr algn="ctr"/>
            <a:r>
              <a:rPr lang="en-GB" sz="2400" dirty="0">
                <a:solidFill>
                  <a:schemeClr val="bg1"/>
                </a:solidFill>
                <a:latin typeface="Brandon Text Regular"/>
              </a:rPr>
              <a:t>Events from January – December 2025</a:t>
            </a:r>
            <a:br>
              <a:rPr lang="en-GB" sz="2400" dirty="0">
                <a:latin typeface="Brandon Text Regular" panose="020B0503020203060203" pitchFamily="34" charset="0"/>
              </a:rPr>
            </a:br>
            <a:r>
              <a:rPr lang="en-GB" sz="2400" dirty="0">
                <a:solidFill>
                  <a:schemeClr val="bg1"/>
                </a:solidFill>
                <a:latin typeface="Brandon Text Regular"/>
              </a:rPr>
              <a:t>to aid progression to Queen’s</a:t>
            </a:r>
            <a:br>
              <a:rPr lang="en-GB" sz="2400" dirty="0">
                <a:solidFill>
                  <a:schemeClr val="bg1"/>
                </a:solidFill>
                <a:latin typeface="Brandon Text Regular"/>
              </a:rPr>
            </a:br>
            <a:r>
              <a:rPr lang="en-GB" sz="2400" dirty="0">
                <a:solidFill>
                  <a:schemeClr val="bg1"/>
                </a:solidFill>
                <a:latin typeface="Brandon Text Regular"/>
              </a:rPr>
              <a:t>in a selected </a:t>
            </a:r>
            <a:r>
              <a:rPr lang="en-GB" sz="2800" b="1" dirty="0">
                <a:solidFill>
                  <a:schemeClr val="bg1"/>
                </a:solidFill>
                <a:latin typeface="Brandon Text Regular"/>
              </a:rPr>
              <a:t>subject Pathway</a:t>
            </a:r>
            <a:r>
              <a:rPr lang="en-GB" sz="2400" b="1" dirty="0">
                <a:solidFill>
                  <a:schemeClr val="bg1"/>
                </a:solidFill>
                <a:latin typeface="Brandon Text Regular"/>
              </a:rPr>
              <a:t>.</a:t>
            </a:r>
          </a:p>
        </p:txBody>
      </p:sp>
    </p:spTree>
    <p:extLst>
      <p:ext uri="{BB962C8B-B14F-4D97-AF65-F5344CB8AC3E}">
        <p14:creationId xmlns:p14="http://schemas.microsoft.com/office/powerpoint/2010/main" val="198124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1BEA5E3-8349-CA36-A127-963CD2C8C981}"/>
              </a:ext>
            </a:extLst>
          </p:cNvPr>
          <p:cNvSpPr>
            <a:spLocks noGrp="1"/>
          </p:cNvSpPr>
          <p:nvPr>
            <p:ph type="body" sz="quarter" idx="12"/>
          </p:nvPr>
        </p:nvSpPr>
        <p:spPr>
          <a:xfrm>
            <a:off x="548639" y="1609154"/>
            <a:ext cx="10825213" cy="1402269"/>
          </a:xfrm>
        </p:spPr>
        <p:txBody>
          <a:bodyPr/>
          <a:lstStyle/>
          <a:p>
            <a:r>
              <a:rPr lang="en-GB" sz="6000" dirty="0"/>
              <a:t>So…</a:t>
            </a:r>
          </a:p>
        </p:txBody>
      </p:sp>
    </p:spTree>
    <p:extLst>
      <p:ext uri="{BB962C8B-B14F-4D97-AF65-F5344CB8AC3E}">
        <p14:creationId xmlns:p14="http://schemas.microsoft.com/office/powerpoint/2010/main" val="2366979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48639" y="572835"/>
            <a:ext cx="11091425" cy="999934"/>
          </a:xfrm>
        </p:spPr>
        <p:txBody>
          <a:bodyPr lIns="91440" tIns="45720" rIns="91440" bIns="45720" anchor="t"/>
          <a:lstStyle/>
          <a:p>
            <a:r>
              <a:rPr lang="en-GB">
                <a:solidFill>
                  <a:srgbClr val="E30613"/>
                </a:solidFill>
                <a:latin typeface="Brandon Text Bold"/>
              </a:rPr>
              <a:t>If you…</a:t>
            </a:r>
          </a:p>
        </p:txBody>
      </p:sp>
      <p:sp>
        <p:nvSpPr>
          <p:cNvPr id="3" name="Text Placeholder 2"/>
          <p:cNvSpPr>
            <a:spLocks noGrp="1"/>
          </p:cNvSpPr>
          <p:nvPr>
            <p:ph type="body" sz="quarter" idx="13"/>
          </p:nvPr>
        </p:nvSpPr>
        <p:spPr>
          <a:xfrm>
            <a:off x="548639" y="1187872"/>
            <a:ext cx="11548624" cy="3964814"/>
          </a:xfrm>
        </p:spPr>
        <p:txBody>
          <a:bodyPr lIns="91440" tIns="45720" rIns="91440" bIns="45720" anchor="t"/>
          <a:lstStyle/>
          <a:p>
            <a:pPr marL="457200" indent="-457200">
              <a:buFont typeface="Arial" panose="020B0604020202020204" pitchFamily="34" charset="0"/>
              <a:buChar char="•"/>
            </a:pPr>
            <a:r>
              <a:rPr lang="en-GB" sz="2800">
                <a:latin typeface="Brandon Text Regular"/>
              </a:rPr>
              <a:t>Want to study at Queen’s University Belfast </a:t>
            </a:r>
            <a:endParaRPr lang="en-GB" sz="2800">
              <a:latin typeface="Brandon Text Regular" panose="020B0503020203060203" pitchFamily="34" charset="0"/>
            </a:endParaRPr>
          </a:p>
          <a:p>
            <a:pPr marL="457200" indent="-457200">
              <a:buFont typeface="Arial" panose="020B0604020202020204" pitchFamily="34" charset="0"/>
              <a:buChar char="•"/>
            </a:pPr>
            <a:r>
              <a:rPr lang="en-GB" sz="2800">
                <a:latin typeface="Brandon Text Regular"/>
              </a:rPr>
              <a:t>Meet the eligibility criteria (Section A and one from Section B)</a:t>
            </a:r>
          </a:p>
          <a:p>
            <a:pPr marL="457200" indent="-457200">
              <a:buFont typeface="Arial" panose="020B0604020202020204" pitchFamily="34" charset="0"/>
              <a:buChar char="•"/>
            </a:pPr>
            <a:r>
              <a:rPr lang="en-GB" sz="2800">
                <a:latin typeface="Brandon Text Regular" panose="020B0503020203060203" pitchFamily="34" charset="0"/>
              </a:rPr>
              <a:t>Want to receive a Guaranteed Conditional Offer / Guaranteed Interview to Queen’s</a:t>
            </a:r>
          </a:p>
          <a:p>
            <a:pPr marL="457200" indent="-457200">
              <a:buFont typeface="Arial" panose="020B0604020202020204" pitchFamily="34" charset="0"/>
              <a:buChar char="•"/>
            </a:pPr>
            <a:r>
              <a:rPr lang="en-GB" sz="2800">
                <a:latin typeface="Brandon Text Regular"/>
              </a:rPr>
              <a:t>Want an opportunity to receive up to a 2 grade reduction </a:t>
            </a:r>
            <a:br>
              <a:rPr lang="en-GB" sz="2800">
                <a:latin typeface="Brandon Text Regular" panose="020B0503020203060203" pitchFamily="34" charset="0"/>
              </a:rPr>
            </a:br>
            <a:r>
              <a:rPr lang="en-GB" sz="2800">
                <a:latin typeface="Brandon Text Regular"/>
              </a:rPr>
              <a:t>in your offer.</a:t>
            </a:r>
          </a:p>
          <a:p>
            <a:pPr marL="457200" indent="-457200">
              <a:buFont typeface="Arial" panose="020B0604020202020204" pitchFamily="34" charset="0"/>
              <a:buChar char="•"/>
            </a:pPr>
            <a:r>
              <a:rPr lang="en-GB" sz="2800">
                <a:latin typeface="Brandon Text Regular" panose="020B0503020203060203" pitchFamily="34" charset="0"/>
              </a:rPr>
              <a:t>Want a £1000 bursary from </a:t>
            </a:r>
            <a:r>
              <a:rPr lang="en-GB" sz="2800" err="1">
                <a:latin typeface="Brandon Text Regular" panose="020B0503020203060203" pitchFamily="34" charset="0"/>
              </a:rPr>
              <a:t>Kilwaughter</a:t>
            </a:r>
            <a:r>
              <a:rPr lang="en-GB" sz="2800">
                <a:latin typeface="Brandon Text Regular" panose="020B0503020203060203" pitchFamily="34" charset="0"/>
              </a:rPr>
              <a:t> Minerals in your first year at Queen’s</a:t>
            </a:r>
          </a:p>
          <a:p>
            <a:pPr marL="457200" indent="-457200">
              <a:buFont typeface="Arial" panose="020B0604020202020204" pitchFamily="34" charset="0"/>
              <a:buChar char="•"/>
            </a:pPr>
            <a:r>
              <a:rPr lang="en-GB" sz="2800">
                <a:latin typeface="Brandon Text Regular"/>
              </a:rPr>
              <a:t>Experience university life, make new friends, enjoy some challenges	</a:t>
            </a:r>
          </a:p>
        </p:txBody>
      </p:sp>
      <p:sp>
        <p:nvSpPr>
          <p:cNvPr id="4" name="TextBox 3"/>
          <p:cNvSpPr txBox="1"/>
          <p:nvPr/>
        </p:nvSpPr>
        <p:spPr>
          <a:xfrm>
            <a:off x="3768811" y="5802443"/>
            <a:ext cx="8217242" cy="646331"/>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a:ln>
                  <a:noFill/>
                </a:ln>
                <a:solidFill>
                  <a:srgbClr val="E30613"/>
                </a:solidFill>
                <a:effectLst/>
                <a:uLnTx/>
                <a:uFillTx/>
                <a:latin typeface="Brandon Text Bold"/>
              </a:rPr>
              <a:t>THEN APPLY NOW!</a:t>
            </a:r>
            <a:endParaRPr lang="en-GB" sz="3600" b="1" i="0" u="none" strike="noStrike" kern="1200" cap="none" spc="0" normalizeH="0" baseline="0" noProof="0">
              <a:ln>
                <a:noFill/>
              </a:ln>
              <a:solidFill>
                <a:srgbClr val="E30613"/>
              </a:solidFill>
              <a:effectLst/>
              <a:uLnTx/>
              <a:uFillTx/>
              <a:latin typeface="Brandon Text Bold"/>
            </a:endParaRPr>
          </a:p>
        </p:txBody>
      </p:sp>
    </p:spTree>
    <p:extLst>
      <p:ext uri="{BB962C8B-B14F-4D97-AF65-F5344CB8AC3E}">
        <p14:creationId xmlns:p14="http://schemas.microsoft.com/office/powerpoint/2010/main" val="1773139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89251" y="1167456"/>
            <a:ext cx="7156978" cy="463485"/>
          </a:xfrm>
        </p:spPr>
        <p:txBody>
          <a:bodyPr/>
          <a:lstStyle/>
          <a:p>
            <a:r>
              <a:rPr lang="en-US" sz="8000">
                <a:latin typeface="Brandon Text Bold" panose="020B0803020203060203" pitchFamily="34" charset="0"/>
                <a:cs typeface="Arial" panose="020B0604020202020204" pitchFamily="34" charset="0"/>
              </a:rPr>
              <a:t>APPLICATION DEADLINE</a:t>
            </a:r>
          </a:p>
        </p:txBody>
      </p:sp>
      <p:sp>
        <p:nvSpPr>
          <p:cNvPr id="4" name="TextBox 3"/>
          <p:cNvSpPr txBox="1"/>
          <p:nvPr/>
        </p:nvSpPr>
        <p:spPr>
          <a:xfrm>
            <a:off x="689250" y="4120896"/>
            <a:ext cx="9789563"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5400" b="0" i="0" u="none" strike="noStrike" kern="1200" cap="none" spc="0" normalizeH="0" baseline="0" noProof="0" dirty="0">
                <a:ln>
                  <a:noFill/>
                </a:ln>
                <a:solidFill>
                  <a:prstClr val="white"/>
                </a:solidFill>
                <a:effectLst/>
                <a:uLnTx/>
                <a:uFillTx/>
                <a:latin typeface="Brandon Text Regular" panose="020B0503020203060203" pitchFamily="34" charset="0"/>
              </a:rPr>
              <a:t>Friday 25</a:t>
            </a:r>
            <a:r>
              <a:rPr kumimoji="0" lang="en-GB" sz="5400" b="0" i="0" u="none" strike="noStrike" kern="1200" cap="none" spc="0" normalizeH="0" baseline="30000" noProof="0" dirty="0">
                <a:ln>
                  <a:noFill/>
                </a:ln>
                <a:solidFill>
                  <a:prstClr val="white"/>
                </a:solidFill>
                <a:effectLst/>
                <a:uLnTx/>
                <a:uFillTx/>
                <a:latin typeface="Brandon Text Regular" panose="020B0503020203060203" pitchFamily="34" charset="0"/>
              </a:rPr>
              <a:t>th</a:t>
            </a:r>
            <a:r>
              <a:rPr kumimoji="0" lang="en-GB" sz="5400" b="0" i="0" u="none" strike="noStrike" kern="1200" cap="none" spc="0" normalizeH="0" baseline="0" noProof="0" dirty="0">
                <a:ln>
                  <a:noFill/>
                </a:ln>
                <a:solidFill>
                  <a:prstClr val="white"/>
                </a:solidFill>
                <a:effectLst/>
                <a:uLnTx/>
                <a:uFillTx/>
                <a:latin typeface="Brandon Text Regular" panose="020B0503020203060203" pitchFamily="34" charset="0"/>
              </a:rPr>
              <a:t> October 2024</a:t>
            </a:r>
          </a:p>
        </p:txBody>
      </p:sp>
    </p:spTree>
    <p:extLst>
      <p:ext uri="{BB962C8B-B14F-4D97-AF65-F5344CB8AC3E}">
        <p14:creationId xmlns:p14="http://schemas.microsoft.com/office/powerpoint/2010/main" val="2792968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89251" y="1167456"/>
            <a:ext cx="7156978" cy="463485"/>
          </a:xfrm>
        </p:spPr>
        <p:txBody>
          <a:bodyPr/>
          <a:lstStyle/>
          <a:p>
            <a:r>
              <a:rPr lang="en-US" sz="8000">
                <a:latin typeface="Brandon Text Bold" panose="020B0803020203060203" pitchFamily="34" charset="0"/>
                <a:cs typeface="Arial" panose="020B0604020202020204" pitchFamily="34" charset="0"/>
              </a:rPr>
              <a:t>QUESTIONS?</a:t>
            </a:r>
          </a:p>
        </p:txBody>
      </p:sp>
      <p:sp>
        <p:nvSpPr>
          <p:cNvPr id="3" name="Content Placeholder 4"/>
          <p:cNvSpPr txBox="1">
            <a:spLocks/>
          </p:cNvSpPr>
          <p:nvPr/>
        </p:nvSpPr>
        <p:spPr>
          <a:xfrm>
            <a:off x="777170" y="4185138"/>
            <a:ext cx="6168754" cy="2510569"/>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800" b="1" i="0" u="none" strike="noStrike" kern="1200" cap="none" spc="0" normalizeH="0" baseline="0" noProof="0">
                <a:ln>
                  <a:noFill/>
                </a:ln>
                <a:solidFill>
                  <a:prstClr val="white"/>
                </a:solidFill>
                <a:effectLst/>
                <a:uLnTx/>
                <a:uFillTx/>
                <a:latin typeface="Brandon Text Bold" panose="020B0803020203060203" pitchFamily="34" charset="0"/>
                <a:cs typeface="Arial" panose="020B0604020202020204" pitchFamily="34" charset="0"/>
              </a:rPr>
              <a:t>Go online: </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800" b="0" i="0" u="none" strike="noStrike" kern="1200" cap="none" spc="0" normalizeH="0" baseline="0" noProof="0">
                <a:ln>
                  <a:noFill/>
                </a:ln>
                <a:solidFill>
                  <a:prstClr val="white"/>
                </a:solidFill>
                <a:effectLst/>
                <a:uLnTx/>
                <a:uFillTx/>
                <a:latin typeface="Brandon Text Regular" panose="020B0503020203060203" pitchFamily="34" charset="0"/>
                <a:cs typeface="Arial" panose="020B0604020202020204" pitchFamily="34" charset="0"/>
              </a:rPr>
              <a:t>go.qub.ac.uk/</a:t>
            </a:r>
            <a:r>
              <a:rPr kumimoji="0" lang="en-GB" sz="2800" b="0" i="0" u="none" strike="noStrike" kern="1200" cap="none" spc="0" normalizeH="0" baseline="0" noProof="0" err="1">
                <a:ln>
                  <a:noFill/>
                </a:ln>
                <a:solidFill>
                  <a:prstClr val="white"/>
                </a:solidFill>
                <a:effectLst/>
                <a:uLnTx/>
                <a:uFillTx/>
                <a:latin typeface="Brandon Text Regular" panose="020B0503020203060203" pitchFamily="34" charset="0"/>
                <a:cs typeface="Arial" panose="020B0604020202020204" pitchFamily="34" charset="0"/>
              </a:rPr>
              <a:t>QUBPathway</a:t>
            </a:r>
            <a:endParaRPr kumimoji="0" lang="en-GB" sz="2800" b="0" i="0" u="none" strike="noStrike" kern="1200" cap="none" spc="0" normalizeH="0" baseline="0" noProof="0">
              <a:ln>
                <a:noFill/>
              </a:ln>
              <a:solidFill>
                <a:prstClr val="white"/>
              </a:solidFill>
              <a:effectLst/>
              <a:uLnTx/>
              <a:uFillTx/>
              <a:latin typeface="Brandon Text Regular" panose="020B0503020203060203"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800" b="1" i="0" u="none" strike="noStrike" kern="1200" cap="none" spc="0" normalizeH="0" baseline="0" noProof="0">
                <a:ln>
                  <a:noFill/>
                </a:ln>
                <a:solidFill>
                  <a:prstClr val="white"/>
                </a:solidFill>
                <a:effectLst/>
                <a:uLnTx/>
                <a:uFillTx/>
                <a:latin typeface="Brandon Text Bold" panose="020B0803020203060203" pitchFamily="34" charset="0"/>
                <a:cs typeface="Arial" panose="020B0604020202020204" pitchFamily="34" charset="0"/>
              </a:rPr>
              <a:t>Telephone: </a:t>
            </a:r>
            <a:r>
              <a:rPr kumimoji="0" lang="en-GB" sz="2800" b="0" i="0" u="none" strike="noStrike" kern="1200" cap="none" spc="0" normalizeH="0" baseline="0" noProof="0">
                <a:ln>
                  <a:noFill/>
                </a:ln>
                <a:solidFill>
                  <a:prstClr val="white"/>
                </a:solidFill>
                <a:effectLst/>
                <a:uLnTx/>
                <a:uFillTx/>
                <a:latin typeface="Brandon Text Regular" panose="020B0503020203060203" pitchFamily="34" charset="0"/>
                <a:cs typeface="Arial" panose="020B0604020202020204" pitchFamily="34" charset="0"/>
              </a:rPr>
              <a:t>028 9097 5020</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800" b="1" i="0" u="none" strike="noStrike" kern="1200" cap="none" spc="0" normalizeH="0" baseline="0" noProof="0">
                <a:ln>
                  <a:noFill/>
                </a:ln>
                <a:solidFill>
                  <a:prstClr val="white"/>
                </a:solidFill>
                <a:effectLst/>
                <a:uLnTx/>
                <a:uFillTx/>
                <a:latin typeface="Brandon Text Bold" panose="020B0803020203060203" pitchFamily="34" charset="0"/>
                <a:cs typeface="Arial" panose="020B0604020202020204" pitchFamily="34" charset="0"/>
              </a:rPr>
              <a:t>Email: </a:t>
            </a:r>
            <a:r>
              <a:rPr kumimoji="0" lang="en-GB" sz="2800" b="0" i="0" u="none" strike="noStrike" kern="1200" cap="none" spc="0" normalizeH="0" baseline="0" noProof="0">
                <a:ln>
                  <a:noFill/>
                </a:ln>
                <a:solidFill>
                  <a:prstClr val="white"/>
                </a:solidFill>
                <a:effectLst/>
                <a:uLnTx/>
                <a:uFillTx/>
                <a:latin typeface="Brandon Text Regular" panose="020B0503020203060203" pitchFamily="34" charset="0"/>
                <a:cs typeface="Arial" panose="020B0604020202020204" pitchFamily="34" charset="0"/>
              </a:rPr>
              <a:t>pop@qub.ac.uk</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GB" sz="2800" b="0" i="0" u="none" strike="noStrike" kern="1200" cap="none" spc="0" normalizeH="0" baseline="0" noProof="0">
              <a:ln>
                <a:noFill/>
              </a:ln>
              <a:solidFill>
                <a:prstClr val="black"/>
              </a:solidFill>
              <a:effectLst/>
              <a:uLnTx/>
              <a:uFillTx/>
              <a:latin typeface="Brandon Text Bold" panose="020B0803020203060203" pitchFamily="34" charset="0"/>
              <a:cs typeface="Arial" panose="020B0604020202020204" pitchFamily="34" charset="0"/>
            </a:endParaRPr>
          </a:p>
        </p:txBody>
      </p:sp>
    </p:spTree>
    <p:extLst>
      <p:ext uri="{BB962C8B-B14F-4D97-AF65-F5344CB8AC3E}">
        <p14:creationId xmlns:p14="http://schemas.microsoft.com/office/powerpoint/2010/main" val="3587814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2BEFC3-7131-4003-A48D-810E97518751}"/>
              </a:ext>
            </a:extLst>
          </p:cNvPr>
          <p:cNvSpPr>
            <a:spLocks noGrp="1"/>
          </p:cNvSpPr>
          <p:nvPr>
            <p:ph idx="1"/>
          </p:nvPr>
        </p:nvSpPr>
        <p:spPr>
          <a:xfrm>
            <a:off x="838200" y="1717596"/>
            <a:ext cx="8229600" cy="4351338"/>
          </a:xfrm>
        </p:spPr>
        <p:txBody>
          <a:bodyPr vert="horz" lIns="91440" tIns="45720" rIns="91440" bIns="45720" numCol="2" rtlCol="0" anchor="t">
            <a:normAutofit/>
          </a:bodyPr>
          <a:lstStyle/>
          <a:p>
            <a:pPr marL="514350" indent="-514350">
              <a:buFont typeface="+mj-lt"/>
              <a:buAutoNum type="arabicPeriod"/>
            </a:pPr>
            <a:r>
              <a:rPr lang="en-GB" sz="2800" dirty="0">
                <a:latin typeface="Brandon Text Regular"/>
              </a:rPr>
              <a:t>Arts, Humanities and Social </a:t>
            </a:r>
            <a:r>
              <a:rPr lang="en-GB" dirty="0">
                <a:latin typeface="Brandon Text Regular"/>
              </a:rPr>
              <a:t>Sciences</a:t>
            </a:r>
            <a:endParaRPr lang="en-GB" sz="2800" dirty="0">
              <a:latin typeface="Brandon Text Regular" panose="020B0503020203060203" pitchFamily="34" charset="0"/>
            </a:endParaRPr>
          </a:p>
          <a:p>
            <a:pPr marL="514350" indent="-514350">
              <a:buFont typeface="+mj-lt"/>
              <a:buAutoNum type="arabicPeriod"/>
            </a:pPr>
            <a:r>
              <a:rPr lang="en-GB" sz="2800" dirty="0">
                <a:latin typeface="Brandon Text Regular"/>
              </a:rPr>
              <a:t>Biological </a:t>
            </a:r>
            <a:r>
              <a:rPr lang="en-GB" dirty="0">
                <a:latin typeface="Brandon Text Regular"/>
              </a:rPr>
              <a:t>Sciences</a:t>
            </a:r>
            <a:endParaRPr lang="en-GB" sz="2800" dirty="0">
              <a:latin typeface="Brandon Text Regular" panose="020B0503020203060203" pitchFamily="34" charset="0"/>
            </a:endParaRPr>
          </a:p>
          <a:p>
            <a:pPr marL="514350" indent="-514350">
              <a:buFont typeface="+mj-lt"/>
              <a:buAutoNum type="arabicPeriod"/>
            </a:pPr>
            <a:r>
              <a:rPr lang="en-GB" sz="2800" dirty="0">
                <a:latin typeface="Brandon Text Regular"/>
              </a:rPr>
              <a:t>Business</a:t>
            </a:r>
          </a:p>
          <a:p>
            <a:pPr marL="514350" indent="-514350">
              <a:buFont typeface="+mj-lt"/>
              <a:buAutoNum type="arabicPeriod"/>
            </a:pPr>
            <a:r>
              <a:rPr lang="en-GB" sz="2800" dirty="0">
                <a:latin typeface="Brandon Text Regular"/>
              </a:rPr>
              <a:t>Computer Science</a:t>
            </a:r>
          </a:p>
          <a:p>
            <a:pPr marL="514350" indent="-514350">
              <a:buFont typeface="+mj-lt"/>
              <a:buAutoNum type="arabicPeriod"/>
            </a:pPr>
            <a:r>
              <a:rPr lang="en-GB" sz="2800" dirty="0">
                <a:latin typeface="Brandon Text Regular"/>
              </a:rPr>
              <a:t>Engineering</a:t>
            </a:r>
          </a:p>
          <a:p>
            <a:pPr marL="514350" indent="-514350" eaLnBrk="1" hangingPunct="1">
              <a:spcBef>
                <a:spcPts val="1000"/>
              </a:spcBef>
              <a:buFont typeface="+mj-lt"/>
              <a:buAutoNum type="arabicPeriod"/>
            </a:pPr>
            <a:r>
              <a:rPr lang="en-GB" sz="2800" dirty="0">
                <a:latin typeface="Brandon Text Regular"/>
              </a:rPr>
              <a:t>Law</a:t>
            </a:r>
          </a:p>
          <a:p>
            <a:pPr marL="514350" indent="-514350">
              <a:buFont typeface="+mj-lt"/>
              <a:buAutoNum type="arabicPeriod"/>
            </a:pPr>
            <a:r>
              <a:rPr lang="en-GB" dirty="0">
                <a:latin typeface="Brandon Text Regular"/>
              </a:rPr>
              <a:t>Mathematics, Physics and </a:t>
            </a:r>
            <a:r>
              <a:rPr lang="en-GB">
                <a:latin typeface="Brandon Text Regular"/>
              </a:rPr>
              <a:t>Chemistry</a:t>
            </a:r>
          </a:p>
          <a:p>
            <a:pPr marL="514350" indent="-514350">
              <a:buAutoNum type="arabicPeriod"/>
            </a:pPr>
            <a:r>
              <a:rPr lang="en-GB" dirty="0">
                <a:latin typeface="Brandon Text Regular"/>
              </a:rPr>
              <a:t>Medicine</a:t>
            </a:r>
            <a:r>
              <a:rPr lang="en-GB" sz="2800" dirty="0">
                <a:latin typeface="Brandon Text Regular"/>
              </a:rPr>
              <a:t>, Dentistry and Biomedical Science</a:t>
            </a:r>
            <a:endParaRPr lang="en-GB"/>
          </a:p>
          <a:p>
            <a:pPr marL="514350" indent="-514350" eaLnBrk="1" hangingPunct="1">
              <a:spcBef>
                <a:spcPts val="1000"/>
              </a:spcBef>
              <a:buFont typeface="+mj-lt"/>
              <a:buAutoNum type="arabicPeriod"/>
            </a:pPr>
            <a:r>
              <a:rPr lang="en-GB" sz="2800" dirty="0">
                <a:latin typeface="Brandon Text Regular"/>
              </a:rPr>
              <a:t>Natural </a:t>
            </a:r>
            <a:r>
              <a:rPr lang="en-GB" dirty="0">
                <a:latin typeface="Brandon Text Regular"/>
              </a:rPr>
              <a:t>&amp; </a:t>
            </a:r>
            <a:r>
              <a:rPr lang="en-GB" sz="2800" dirty="0">
                <a:latin typeface="Brandon Text Regular"/>
              </a:rPr>
              <a:t>Built Environment</a:t>
            </a:r>
          </a:p>
          <a:p>
            <a:pPr marL="514350" indent="-514350" eaLnBrk="1" hangingPunct="1">
              <a:spcBef>
                <a:spcPts val="1000"/>
              </a:spcBef>
              <a:buFont typeface="+mj-lt"/>
              <a:buAutoNum type="arabicPeriod"/>
            </a:pPr>
            <a:r>
              <a:rPr lang="en-GB" dirty="0">
                <a:latin typeface="Brandon Text Regular"/>
              </a:rPr>
              <a:t>Nursing and Midwifery</a:t>
            </a:r>
            <a:endParaRPr lang="en-GB" sz="2800" dirty="0">
              <a:latin typeface="Brandon Text Regular"/>
            </a:endParaRPr>
          </a:p>
          <a:p>
            <a:pPr marL="514350" indent="-514350" eaLnBrk="1" hangingPunct="1">
              <a:spcBef>
                <a:spcPts val="1000"/>
              </a:spcBef>
              <a:buFont typeface="+mj-lt"/>
              <a:buAutoNum type="arabicPeriod"/>
            </a:pPr>
            <a:r>
              <a:rPr lang="en-GB" sz="2800" dirty="0">
                <a:latin typeface="Brandon Text Regular"/>
              </a:rPr>
              <a:t>Pharmacy</a:t>
            </a:r>
          </a:p>
          <a:p>
            <a:pPr marL="514350" indent="-514350" eaLnBrk="1" hangingPunct="1">
              <a:spcBef>
                <a:spcPts val="1000"/>
              </a:spcBef>
              <a:buFont typeface="+mj-lt"/>
              <a:buAutoNum type="arabicPeriod"/>
            </a:pPr>
            <a:r>
              <a:rPr lang="en-GB" sz="2800" dirty="0">
                <a:latin typeface="Brandon Text Regular"/>
              </a:rPr>
              <a:t>Psychology</a:t>
            </a:r>
          </a:p>
          <a:p>
            <a:pPr marL="514350" indent="-514350" eaLnBrk="1" hangingPunct="1">
              <a:spcBef>
                <a:spcPts val="1000"/>
              </a:spcBef>
              <a:buFont typeface="+mj-lt"/>
              <a:buAutoNum type="arabicPeriod"/>
            </a:pPr>
            <a:r>
              <a:rPr lang="en-GB" dirty="0">
                <a:latin typeface="Brandon Text Regular"/>
              </a:rPr>
              <a:t>Social Work</a:t>
            </a:r>
            <a:endParaRPr lang="en-GB" sz="2800" dirty="0">
              <a:latin typeface="Brandon Text Regular"/>
            </a:endParaRPr>
          </a:p>
          <a:p>
            <a:pPr marL="285750" indent="-285750">
              <a:buFont typeface="Arial" panose="020B0604020202020204" pitchFamily="34" charset="0"/>
              <a:buChar char="•"/>
            </a:pPr>
            <a:endParaRPr lang="en-GB">
              <a:latin typeface="Brandon Text Regular" panose="020B0503020203060203" pitchFamily="34" charset="0"/>
            </a:endParaRPr>
          </a:p>
        </p:txBody>
      </p:sp>
      <p:sp>
        <p:nvSpPr>
          <p:cNvPr id="4" name="Title 3">
            <a:extLst>
              <a:ext uri="{FF2B5EF4-FFF2-40B4-BE49-F238E27FC236}">
                <a16:creationId xmlns:a16="http://schemas.microsoft.com/office/drawing/2014/main" id="{EECEFFB0-1285-415E-A301-5899E66C0B99}"/>
              </a:ext>
            </a:extLst>
          </p:cNvPr>
          <p:cNvSpPr txBox="1">
            <a:spLocks noGrp="1"/>
          </p:cNvSpPr>
          <p:nvPr>
            <p:ph type="title"/>
          </p:nvPr>
        </p:nvSpPr>
        <p:spPr>
          <a:xfrm>
            <a:off x="838200" y="481090"/>
            <a:ext cx="8229600" cy="1093633"/>
          </a:xfrm>
          <a:prstGeom prst="rect">
            <a:avLst/>
          </a:prstGeom>
          <a:noFill/>
        </p:spPr>
        <p:txBody>
          <a:bodyPr wrap="square" rtlCol="0">
            <a:spAutoFit/>
          </a:bodyPr>
          <a:lstStyle/>
          <a:p>
            <a:r>
              <a:rPr lang="en-GB" sz="3600" b="1">
                <a:solidFill>
                  <a:srgbClr val="E30613"/>
                </a:solidFill>
                <a:latin typeface="Brandon Text Bold"/>
              </a:rPr>
              <a:t>WHAT SUBJECT PATHWAYS ARE ON OFFER?</a:t>
            </a:r>
            <a:endParaRPr lang="en-GB" b="1">
              <a:solidFill>
                <a:srgbClr val="E30613"/>
              </a:solidFill>
              <a:latin typeface="Brandon Text Bold"/>
            </a:endParaRPr>
          </a:p>
        </p:txBody>
      </p:sp>
    </p:spTree>
    <p:extLst>
      <p:ext uri="{BB962C8B-B14F-4D97-AF65-F5344CB8AC3E}">
        <p14:creationId xmlns:p14="http://schemas.microsoft.com/office/powerpoint/2010/main" val="1276884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EF3A697-7EB7-4E40-BDD2-BBAA165FF074}"/>
              </a:ext>
            </a:extLst>
          </p:cNvPr>
          <p:cNvGraphicFramePr/>
          <p:nvPr>
            <p:extLst>
              <p:ext uri="{D42A27DB-BD31-4B8C-83A1-F6EECF244321}">
                <p14:modId xmlns:p14="http://schemas.microsoft.com/office/powerpoint/2010/main" val="3210511838"/>
              </p:ext>
            </p:extLst>
          </p:nvPr>
        </p:nvGraphicFramePr>
        <p:xfrm>
          <a:off x="596462" y="1090941"/>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 Placeholder 6">
            <a:extLst>
              <a:ext uri="{FF2B5EF4-FFF2-40B4-BE49-F238E27FC236}">
                <a16:creationId xmlns:a16="http://schemas.microsoft.com/office/drawing/2014/main" id="{C7FA44C9-D9DA-45B3-9FBB-322505AF0613}"/>
              </a:ext>
            </a:extLst>
          </p:cNvPr>
          <p:cNvSpPr txBox="1">
            <a:spLocks/>
          </p:cNvSpPr>
          <p:nvPr/>
        </p:nvSpPr>
        <p:spPr>
          <a:xfrm>
            <a:off x="412005" y="92558"/>
            <a:ext cx="5596128" cy="99993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3600">
                <a:solidFill>
                  <a:srgbClr val="E30613"/>
                </a:solidFill>
                <a:latin typeface="Brandon Text Bold" panose="020B0803020203060203" pitchFamily="34" charset="0"/>
              </a:rPr>
              <a:t>WHAT IS THE PATH?</a:t>
            </a:r>
          </a:p>
        </p:txBody>
      </p:sp>
    </p:spTree>
    <p:extLst>
      <p:ext uri="{BB962C8B-B14F-4D97-AF65-F5344CB8AC3E}">
        <p14:creationId xmlns:p14="http://schemas.microsoft.com/office/powerpoint/2010/main" val="2623432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6A49C775-3DD0-4112-BC2D-E183C81CE589}"/>
                                            </p:graphicEl>
                                          </p:spTgt>
                                        </p:tgtEl>
                                        <p:attrNameLst>
                                          <p:attrName>style.visibility</p:attrName>
                                        </p:attrNameLst>
                                      </p:cBhvr>
                                      <p:to>
                                        <p:strVal val="visible"/>
                                      </p:to>
                                    </p:set>
                                    <p:animEffect transition="in" filter="fade">
                                      <p:cBhvr>
                                        <p:cTn id="7" dur="500"/>
                                        <p:tgtEl>
                                          <p:spTgt spid="5">
                                            <p:graphicEl>
                                              <a:dgm id="{6A49C775-3DD0-4112-BC2D-E183C81CE58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303627F6-4CFE-4BD9-9DE2-EBADCCDA84B7}"/>
                                            </p:graphicEl>
                                          </p:spTgt>
                                        </p:tgtEl>
                                        <p:attrNameLst>
                                          <p:attrName>style.visibility</p:attrName>
                                        </p:attrNameLst>
                                      </p:cBhvr>
                                      <p:to>
                                        <p:strVal val="visible"/>
                                      </p:to>
                                    </p:set>
                                    <p:animEffect transition="in" filter="fade">
                                      <p:cBhvr>
                                        <p:cTn id="12" dur="500"/>
                                        <p:tgtEl>
                                          <p:spTgt spid="5">
                                            <p:graphicEl>
                                              <a:dgm id="{303627F6-4CFE-4BD9-9DE2-EBADCCDA84B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67E01926-015C-45BF-BCAD-2DE8B31571BC}"/>
                                            </p:graphicEl>
                                          </p:spTgt>
                                        </p:tgtEl>
                                        <p:attrNameLst>
                                          <p:attrName>style.visibility</p:attrName>
                                        </p:attrNameLst>
                                      </p:cBhvr>
                                      <p:to>
                                        <p:strVal val="visible"/>
                                      </p:to>
                                    </p:set>
                                    <p:animEffect transition="in" filter="fade">
                                      <p:cBhvr>
                                        <p:cTn id="17" dur="500"/>
                                        <p:tgtEl>
                                          <p:spTgt spid="5">
                                            <p:graphicEl>
                                              <a:dgm id="{67E01926-015C-45BF-BCAD-2DE8B31571B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A6EC3040-F081-44D7-A15B-BA5E8AF6B903}"/>
                                            </p:graphicEl>
                                          </p:spTgt>
                                        </p:tgtEl>
                                        <p:attrNameLst>
                                          <p:attrName>style.visibility</p:attrName>
                                        </p:attrNameLst>
                                      </p:cBhvr>
                                      <p:to>
                                        <p:strVal val="visible"/>
                                      </p:to>
                                    </p:set>
                                    <p:animEffect transition="in" filter="fade">
                                      <p:cBhvr>
                                        <p:cTn id="22" dur="500"/>
                                        <p:tgtEl>
                                          <p:spTgt spid="5">
                                            <p:graphicEl>
                                              <a:dgm id="{A6EC3040-F081-44D7-A15B-BA5E8AF6B903}"/>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769A58A1-74F4-4496-B054-C81122BCA4C7}"/>
                                            </p:graphicEl>
                                          </p:spTgt>
                                        </p:tgtEl>
                                        <p:attrNameLst>
                                          <p:attrName>style.visibility</p:attrName>
                                        </p:attrNameLst>
                                      </p:cBhvr>
                                      <p:to>
                                        <p:strVal val="visible"/>
                                      </p:to>
                                    </p:set>
                                    <p:animEffect transition="in" filter="fade">
                                      <p:cBhvr>
                                        <p:cTn id="27" dur="500"/>
                                        <p:tgtEl>
                                          <p:spTgt spid="5">
                                            <p:graphicEl>
                                              <a:dgm id="{769A58A1-74F4-4496-B054-C81122BCA4C7}"/>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EB10570D-F611-4DA9-85DA-2A4086791F36}"/>
                                            </p:graphicEl>
                                          </p:spTgt>
                                        </p:tgtEl>
                                        <p:attrNameLst>
                                          <p:attrName>style.visibility</p:attrName>
                                        </p:attrNameLst>
                                      </p:cBhvr>
                                      <p:to>
                                        <p:strVal val="visible"/>
                                      </p:to>
                                    </p:set>
                                    <p:animEffect transition="in" filter="fade">
                                      <p:cBhvr>
                                        <p:cTn id="32" dur="500"/>
                                        <p:tgtEl>
                                          <p:spTgt spid="5">
                                            <p:graphicEl>
                                              <a:dgm id="{EB10570D-F611-4DA9-85DA-2A4086791F36}"/>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dgm id="{6D316D94-D047-43EA-B59F-F78293876493}"/>
                                            </p:graphicEl>
                                          </p:spTgt>
                                        </p:tgtEl>
                                        <p:attrNameLst>
                                          <p:attrName>style.visibility</p:attrName>
                                        </p:attrNameLst>
                                      </p:cBhvr>
                                      <p:to>
                                        <p:strVal val="visible"/>
                                      </p:to>
                                    </p:set>
                                    <p:animEffect transition="in" filter="fade">
                                      <p:cBhvr>
                                        <p:cTn id="37" dur="500"/>
                                        <p:tgtEl>
                                          <p:spTgt spid="5">
                                            <p:graphicEl>
                                              <a:dgm id="{6D316D94-D047-43EA-B59F-F78293876493}"/>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graphicEl>
                                              <a:dgm id="{4B8AE7ED-49F8-4AB0-927E-2CC038BE1DBF}"/>
                                            </p:graphicEl>
                                          </p:spTgt>
                                        </p:tgtEl>
                                        <p:attrNameLst>
                                          <p:attrName>style.visibility</p:attrName>
                                        </p:attrNameLst>
                                      </p:cBhvr>
                                      <p:to>
                                        <p:strVal val="visible"/>
                                      </p:to>
                                    </p:set>
                                    <p:animEffect transition="in" filter="fade">
                                      <p:cBhvr>
                                        <p:cTn id="42" dur="500"/>
                                        <p:tgtEl>
                                          <p:spTgt spid="5">
                                            <p:graphicEl>
                                              <a:dgm id="{4B8AE7ED-49F8-4AB0-927E-2CC038BE1DBF}"/>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graphicEl>
                                              <a:dgm id="{DE91B8AE-5764-4C40-BCB1-4A127072A244}"/>
                                            </p:graphicEl>
                                          </p:spTgt>
                                        </p:tgtEl>
                                        <p:attrNameLst>
                                          <p:attrName>style.visibility</p:attrName>
                                        </p:attrNameLst>
                                      </p:cBhvr>
                                      <p:to>
                                        <p:strVal val="visible"/>
                                      </p:to>
                                    </p:set>
                                    <p:animEffect transition="in" filter="fade">
                                      <p:cBhvr>
                                        <p:cTn id="47" dur="500"/>
                                        <p:tgtEl>
                                          <p:spTgt spid="5">
                                            <p:graphicEl>
                                              <a:dgm id="{DE91B8AE-5764-4C40-BCB1-4A127072A24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7F2B-B285-4710-B384-5D737937CB50}"/>
              </a:ext>
            </a:extLst>
          </p:cNvPr>
          <p:cNvSpPr>
            <a:spLocks noGrp="1"/>
          </p:cNvSpPr>
          <p:nvPr>
            <p:ph type="title"/>
          </p:nvPr>
        </p:nvSpPr>
        <p:spPr>
          <a:xfrm>
            <a:off x="396766" y="323084"/>
            <a:ext cx="5505450" cy="1325563"/>
          </a:xfrm>
        </p:spPr>
        <p:txBody>
          <a:bodyPr>
            <a:normAutofit/>
          </a:bodyPr>
          <a:lstStyle/>
          <a:p>
            <a:r>
              <a:rPr lang="en-GB" sz="4000">
                <a:solidFill>
                  <a:srgbClr val="E30613"/>
                </a:solidFill>
                <a:latin typeface="Brandon Text Bold" panose="020B0803020203060203" pitchFamily="34" charset="0"/>
              </a:rPr>
              <a:t>WHAT ARE THE BENEFITS?</a:t>
            </a:r>
          </a:p>
        </p:txBody>
      </p:sp>
      <p:sp>
        <p:nvSpPr>
          <p:cNvPr id="4" name="Text Placeholder 3">
            <a:extLst>
              <a:ext uri="{FF2B5EF4-FFF2-40B4-BE49-F238E27FC236}">
                <a16:creationId xmlns:a16="http://schemas.microsoft.com/office/drawing/2014/main" id="{2F95F4F6-1BF7-4643-9492-56210569B383}"/>
              </a:ext>
            </a:extLst>
          </p:cNvPr>
          <p:cNvSpPr>
            <a:spLocks noGrp="1"/>
          </p:cNvSpPr>
          <p:nvPr>
            <p:ph idx="1"/>
          </p:nvPr>
        </p:nvSpPr>
        <p:spPr>
          <a:xfrm>
            <a:off x="784336" y="1648647"/>
            <a:ext cx="5505450" cy="4351338"/>
          </a:xfrm>
        </p:spPr>
        <p:txBody>
          <a:bodyPr vert="horz" lIns="91440" tIns="45720" rIns="91440" bIns="45720" rtlCol="0" anchor="t">
            <a:normAutofit fontScale="92500"/>
          </a:bodyPr>
          <a:lstStyle/>
          <a:p>
            <a:pPr>
              <a:lnSpc>
                <a:spcPts val="2800"/>
              </a:lnSpc>
              <a:spcBef>
                <a:spcPts val="1200"/>
              </a:spcBef>
            </a:pPr>
            <a:r>
              <a:rPr lang="en-GB" sz="2800">
                <a:latin typeface="Brandon Text Regular" panose="020B0503020203060203" pitchFamily="34" charset="0"/>
              </a:rPr>
              <a:t>Guaranteed Conditional Offer / Guaranteed Interview</a:t>
            </a:r>
            <a:endParaRPr lang="en-GB" sz="2800" b="1">
              <a:solidFill>
                <a:srgbClr val="D6000D"/>
              </a:solidFill>
              <a:latin typeface="Brandon Text Regular" panose="020B0503020203060203" pitchFamily="34" charset="0"/>
            </a:endParaRPr>
          </a:p>
          <a:p>
            <a:pPr>
              <a:lnSpc>
                <a:spcPts val="2800"/>
              </a:lnSpc>
              <a:spcBef>
                <a:spcPts val="1200"/>
              </a:spcBef>
            </a:pPr>
            <a:r>
              <a:rPr lang="en-GB" sz="2800">
                <a:latin typeface="Brandon Text Regular" panose="020B0503020203060203" pitchFamily="34" charset="0"/>
              </a:rPr>
              <a:t>Up to a 2 A-Level grade reduction </a:t>
            </a:r>
            <a:r>
              <a:rPr lang="en-GB" sz="2800">
                <a:solidFill>
                  <a:srgbClr val="FF0000"/>
                </a:solidFill>
                <a:latin typeface="Brandon Text Regular" panose="020B0503020203060203" pitchFamily="34" charset="0"/>
              </a:rPr>
              <a:t>*</a:t>
            </a:r>
            <a:endParaRPr lang="en-GB" sz="2800" b="1">
              <a:solidFill>
                <a:srgbClr val="FF0000"/>
              </a:solidFill>
              <a:latin typeface="Brandon Text Regular" panose="020B0503020203060203" pitchFamily="34" charset="0"/>
            </a:endParaRPr>
          </a:p>
          <a:p>
            <a:pPr>
              <a:lnSpc>
                <a:spcPts val="2800"/>
              </a:lnSpc>
              <a:spcBef>
                <a:spcPts val="1200"/>
              </a:spcBef>
            </a:pPr>
            <a:r>
              <a:rPr lang="en-GB" sz="2800">
                <a:latin typeface="Brandon Text Regular"/>
              </a:rPr>
              <a:t>£1000 </a:t>
            </a:r>
            <a:r>
              <a:rPr lang="en-GB" sz="2800" err="1">
                <a:latin typeface="Brandon Text Regular"/>
              </a:rPr>
              <a:t>Kilwaughter</a:t>
            </a:r>
            <a:r>
              <a:rPr lang="en-GB" sz="2800">
                <a:latin typeface="Brandon Text Regular"/>
              </a:rPr>
              <a:t> Minerals Bursary</a:t>
            </a:r>
            <a:r>
              <a:rPr lang="en-GB">
                <a:latin typeface="Brandon Text Regular"/>
              </a:rPr>
              <a:t> </a:t>
            </a:r>
            <a:endParaRPr lang="en-GB" sz="2800">
              <a:latin typeface="Brandon Text Regular"/>
            </a:endParaRPr>
          </a:p>
          <a:p>
            <a:pPr>
              <a:lnSpc>
                <a:spcPts val="2800"/>
              </a:lnSpc>
              <a:spcBef>
                <a:spcPts val="1200"/>
              </a:spcBef>
            </a:pPr>
            <a:r>
              <a:rPr lang="en-GB" sz="2800">
                <a:latin typeface="Brandon Text Regular" panose="020B0503020203060203" pitchFamily="34" charset="0"/>
              </a:rPr>
              <a:t>UCAS advice</a:t>
            </a:r>
          </a:p>
          <a:p>
            <a:pPr>
              <a:lnSpc>
                <a:spcPts val="2800"/>
              </a:lnSpc>
              <a:spcBef>
                <a:spcPts val="1200"/>
              </a:spcBef>
            </a:pPr>
            <a:r>
              <a:rPr lang="en-GB" sz="2800">
                <a:latin typeface="Brandon Text Regular" panose="020B0503020203060203" pitchFamily="34" charset="0"/>
              </a:rPr>
              <a:t>Experience university life</a:t>
            </a:r>
          </a:p>
          <a:p>
            <a:pPr>
              <a:lnSpc>
                <a:spcPts val="2800"/>
              </a:lnSpc>
              <a:spcBef>
                <a:spcPts val="1200"/>
              </a:spcBef>
            </a:pPr>
            <a:r>
              <a:rPr lang="en-GB" sz="2800">
                <a:latin typeface="Brandon Text Regular" panose="020B0503020203060203" pitchFamily="34" charset="0"/>
              </a:rPr>
              <a:t>Tailored support upon arriving at Queen’s</a:t>
            </a:r>
          </a:p>
        </p:txBody>
      </p:sp>
      <p:sp>
        <p:nvSpPr>
          <p:cNvPr id="5" name="Text Placeholder 3">
            <a:extLst>
              <a:ext uri="{FF2B5EF4-FFF2-40B4-BE49-F238E27FC236}">
                <a16:creationId xmlns:a16="http://schemas.microsoft.com/office/drawing/2014/main" id="{D5551CEC-A19C-49CE-B190-28E45FBB575D}"/>
              </a:ext>
            </a:extLst>
          </p:cNvPr>
          <p:cNvSpPr txBox="1">
            <a:spLocks/>
          </p:cNvSpPr>
          <p:nvPr/>
        </p:nvSpPr>
        <p:spPr>
          <a:xfrm>
            <a:off x="5096951" y="5709161"/>
            <a:ext cx="4189465" cy="825755"/>
          </a:xfrm>
          <a:prstGeom prst="rect">
            <a:avLst/>
          </a:prstGeom>
          <a:solidFill>
            <a:srgbClr val="D6000D"/>
          </a:solidFill>
        </p:spPr>
        <p:txBody>
          <a:bodyPr lIns="91440" tIns="45720" rIns="91440" bIns="45720" anchor="t"/>
          <a:lstStyle>
            <a:lvl1pPr marL="0" indent="0" algn="l" defTabSz="914400" rtl="0" eaLnBrk="1" latinLnBrk="0" hangingPunct="1">
              <a:lnSpc>
                <a:spcPct val="100000"/>
              </a:lnSpc>
              <a:spcBef>
                <a:spcPts val="1000"/>
              </a:spcBef>
              <a:buFontTx/>
              <a:buNone/>
              <a:defRPr sz="2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800"/>
              </a:lnSpc>
              <a:spcBef>
                <a:spcPts val="1200"/>
              </a:spcBef>
            </a:pPr>
            <a:r>
              <a:rPr lang="en-GB" sz="2000" dirty="0">
                <a:solidFill>
                  <a:schemeClr val="bg1"/>
                </a:solidFill>
                <a:latin typeface="Brandon Text Bold"/>
              </a:rPr>
              <a:t>* Depending on performance on the programme and course applied for </a:t>
            </a:r>
          </a:p>
        </p:txBody>
      </p:sp>
    </p:spTree>
    <p:extLst>
      <p:ext uri="{BB962C8B-B14F-4D97-AF65-F5344CB8AC3E}">
        <p14:creationId xmlns:p14="http://schemas.microsoft.com/office/powerpoint/2010/main" val="1903216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FFC50D-E3B0-4E99-82C5-BDE1063B1EF6}"/>
              </a:ext>
            </a:extLst>
          </p:cNvPr>
          <p:cNvSpPr>
            <a:spLocks noGrp="1"/>
          </p:cNvSpPr>
          <p:nvPr>
            <p:ph idx="1"/>
          </p:nvPr>
        </p:nvSpPr>
        <p:spPr>
          <a:xfrm>
            <a:off x="943303" y="2151445"/>
            <a:ext cx="6457950" cy="4351338"/>
          </a:xfrm>
        </p:spPr>
        <p:txBody>
          <a:bodyPr vert="horz" lIns="91440" tIns="45720" rIns="91440" bIns="45720" rtlCol="0" anchor="t">
            <a:normAutofit/>
          </a:bodyPr>
          <a:lstStyle/>
          <a:p>
            <a:pPr>
              <a:lnSpc>
                <a:spcPts val="2800"/>
              </a:lnSpc>
              <a:spcBef>
                <a:spcPts val="1200"/>
              </a:spcBef>
            </a:pPr>
            <a:r>
              <a:rPr lang="en-GB">
                <a:latin typeface="Brandon Text Regular"/>
              </a:rPr>
              <a:t>6</a:t>
            </a:r>
            <a:r>
              <a:rPr lang="en-GB" sz="2800">
                <a:latin typeface="Brandon Text Regular"/>
              </a:rPr>
              <a:t> x 1-day events</a:t>
            </a:r>
            <a:endParaRPr lang="en-US"/>
          </a:p>
          <a:p>
            <a:pPr>
              <a:lnSpc>
                <a:spcPts val="2800"/>
              </a:lnSpc>
              <a:spcBef>
                <a:spcPts val="1200"/>
              </a:spcBef>
            </a:pPr>
            <a:r>
              <a:rPr lang="en-GB" sz="2800">
                <a:latin typeface="Brandon Text Regular"/>
              </a:rPr>
              <a:t>1 x </a:t>
            </a:r>
            <a:r>
              <a:rPr lang="en-GB">
                <a:latin typeface="Brandon Text Regular"/>
              </a:rPr>
              <a:t>Self-paced online</a:t>
            </a:r>
            <a:r>
              <a:rPr lang="en-GB" sz="2800">
                <a:latin typeface="Brandon Text Regular"/>
              </a:rPr>
              <a:t> coursework (February)</a:t>
            </a:r>
          </a:p>
          <a:p>
            <a:pPr>
              <a:lnSpc>
                <a:spcPts val="2800"/>
              </a:lnSpc>
              <a:spcBef>
                <a:spcPts val="1200"/>
              </a:spcBef>
            </a:pPr>
            <a:r>
              <a:rPr lang="en-GB" sz="2800">
                <a:latin typeface="Brandon Text Regular"/>
              </a:rPr>
              <a:t>5 day Summer School</a:t>
            </a:r>
          </a:p>
          <a:p>
            <a:endParaRPr lang="en-GB">
              <a:latin typeface="Brandon Text Regular" panose="020B0503020203060203" pitchFamily="34" charset="0"/>
            </a:endParaRPr>
          </a:p>
        </p:txBody>
      </p:sp>
      <p:sp>
        <p:nvSpPr>
          <p:cNvPr id="4" name="Text Placeholder 2">
            <a:extLst>
              <a:ext uri="{FF2B5EF4-FFF2-40B4-BE49-F238E27FC236}">
                <a16:creationId xmlns:a16="http://schemas.microsoft.com/office/drawing/2014/main" id="{E531475D-9ABF-4978-85FA-8030BD0097E2}"/>
              </a:ext>
            </a:extLst>
          </p:cNvPr>
          <p:cNvSpPr txBox="1">
            <a:spLocks/>
          </p:cNvSpPr>
          <p:nvPr/>
        </p:nvSpPr>
        <p:spPr>
          <a:xfrm>
            <a:off x="580171" y="1445194"/>
            <a:ext cx="5596128" cy="999934"/>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a:buNone/>
              <a:defRPr sz="3600" b="1" kern="1200" baseline="0">
                <a:solidFill>
                  <a:srgbClr val="D6000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3600" b="1" i="0" u="none" strike="noStrike" kern="1200" cap="none" spc="0" normalizeH="0" baseline="0" noProof="0">
                <a:ln>
                  <a:noFill/>
                </a:ln>
                <a:solidFill>
                  <a:srgbClr val="E30613"/>
                </a:solidFill>
                <a:effectLst/>
                <a:uLnTx/>
                <a:uFillTx/>
                <a:latin typeface="Brandon Text Bold"/>
              </a:rPr>
              <a:t>AS A SUMMARY:</a:t>
            </a:r>
            <a:endParaRPr lang="en-GB" sz="3600" b="1" i="0" u="none" strike="noStrike" kern="1200" cap="none" spc="0" normalizeH="0" baseline="0" noProof="0">
              <a:ln>
                <a:noFill/>
              </a:ln>
              <a:solidFill>
                <a:srgbClr val="E30613"/>
              </a:solidFill>
              <a:effectLst/>
              <a:uLnTx/>
              <a:uFillTx/>
              <a:latin typeface="Brandon Text Bold"/>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GB" sz="3600" b="1" i="0" u="none" strike="noStrike" kern="1200" cap="none" spc="0" normalizeH="0" baseline="0" noProof="0">
              <a:ln>
                <a:noFill/>
              </a:ln>
              <a:solidFill>
                <a:srgbClr val="D6000D"/>
              </a:solidFill>
              <a:effectLst/>
              <a:uLnTx/>
              <a:uFillTx/>
              <a:latin typeface="Brandon Text Bold" panose="020B0803020203060203" pitchFamily="34" charset="0"/>
            </a:endParaRPr>
          </a:p>
        </p:txBody>
      </p:sp>
    </p:spTree>
    <p:extLst>
      <p:ext uri="{BB962C8B-B14F-4D97-AF65-F5344CB8AC3E}">
        <p14:creationId xmlns:p14="http://schemas.microsoft.com/office/powerpoint/2010/main" val="156543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Queen's Branding">
      <a:dk1>
        <a:sysClr val="windowText" lastClr="000000"/>
      </a:dk1>
      <a:lt1>
        <a:sysClr val="window" lastClr="FFFFFF"/>
      </a:lt1>
      <a:dk2>
        <a:srgbClr val="55565A"/>
      </a:dk2>
      <a:lt2>
        <a:srgbClr val="9B9B9B"/>
      </a:lt2>
      <a:accent1>
        <a:srgbClr val="D6000D"/>
      </a:accent1>
      <a:accent2>
        <a:srgbClr val="8F0E20"/>
      </a:accent2>
      <a:accent3>
        <a:srgbClr val="00AFAB"/>
      </a:accent3>
      <a:accent4>
        <a:srgbClr val="94D60A"/>
      </a:accent4>
      <a:accent5>
        <a:srgbClr val="00A1E1"/>
      </a:accent5>
      <a:accent6>
        <a:srgbClr val="F18903"/>
      </a:accent6>
      <a:hlink>
        <a:srgbClr val="AC004D"/>
      </a:hlink>
      <a:folHlink>
        <a:srgbClr val="672E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re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731092BE22B34796FC1AF00B6E84A9" ma:contentTypeVersion="15" ma:contentTypeDescription="Create a new document." ma:contentTypeScope="" ma:versionID="ce563d446af57f3ba9114824601edf4c">
  <xsd:schema xmlns:xsd="http://www.w3.org/2001/XMLSchema" xmlns:xs="http://www.w3.org/2001/XMLSchema" xmlns:p="http://schemas.microsoft.com/office/2006/metadata/properties" xmlns:ns2="c38c51f6-3d8e-4532-933d-a44637142799" xmlns:ns3="b284fee0-584b-44a4-9f0d-5de850140b68" targetNamespace="http://schemas.microsoft.com/office/2006/metadata/properties" ma:root="true" ma:fieldsID="eb07cb5595f32e735a222fef9e3699f4" ns2:_="" ns3:_="">
    <xsd:import namespace="c38c51f6-3d8e-4532-933d-a44637142799"/>
    <xsd:import namespace="b284fee0-584b-44a4-9f0d-5de850140b6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8c51f6-3d8e-4532-933d-a446371427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e49ff12-39f2-416e-aa91-245a66e61047"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84fee0-584b-44a4-9f0d-5de850140b6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47f38c0-78ac-4264-99ef-5496280db7c3}" ma:internalName="TaxCatchAll" ma:showField="CatchAllData" ma:web="b284fee0-584b-44a4-9f0d-5de850140b6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38c51f6-3d8e-4532-933d-a44637142799">
      <Terms xmlns="http://schemas.microsoft.com/office/infopath/2007/PartnerControls"/>
    </lcf76f155ced4ddcb4097134ff3c332f>
    <TaxCatchAll xmlns="b284fee0-584b-44a4-9f0d-5de850140b68" xsi:nil="true"/>
  </documentManagement>
</p:properties>
</file>

<file path=customXml/itemProps1.xml><?xml version="1.0" encoding="utf-8"?>
<ds:datastoreItem xmlns:ds="http://schemas.openxmlformats.org/officeDocument/2006/customXml" ds:itemID="{C863D26F-3EB7-433E-AC0F-8A5FBA42CC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8c51f6-3d8e-4532-933d-a44637142799"/>
    <ds:schemaRef ds:uri="b284fee0-584b-44a4-9f0d-5de850140b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16AA87-35E6-4C3B-B0F4-5CE0BEA462FF}">
  <ds:schemaRefs>
    <ds:schemaRef ds:uri="http://schemas.microsoft.com/sharepoint/v3/contenttype/forms"/>
  </ds:schemaRefs>
</ds:datastoreItem>
</file>

<file path=customXml/itemProps3.xml><?xml version="1.0" encoding="utf-8"?>
<ds:datastoreItem xmlns:ds="http://schemas.openxmlformats.org/officeDocument/2006/customXml" ds:itemID="{7D4B8D64-3B08-4583-BB72-FD9311B5A037}">
  <ds:schemaRefs>
    <ds:schemaRef ds:uri="http://schemas.microsoft.com/office/infopath/2007/PartnerControls"/>
    <ds:schemaRef ds:uri="http://schemas.microsoft.com/office/2006/documentManagement/types"/>
    <ds:schemaRef ds:uri="http://www.w3.org/XML/1998/namespace"/>
    <ds:schemaRef ds:uri="http://purl.org/dc/elements/1.1/"/>
    <ds:schemaRef ds:uri="http://purl.org/dc/dcmitype/"/>
    <ds:schemaRef ds:uri="http://purl.org/dc/terms/"/>
    <ds:schemaRef ds:uri="http://schemas.microsoft.com/office/2006/metadata/properties"/>
    <ds:schemaRef ds:uri="http://schemas.openxmlformats.org/package/2006/metadata/core-properties"/>
    <ds:schemaRef ds:uri="b284fee0-584b-44a4-9f0d-5de850140b68"/>
    <ds:schemaRef ds:uri="c38c51f6-3d8e-4532-933d-a44637142799"/>
  </ds:schemaRefs>
</ds:datastoreItem>
</file>

<file path=docMetadata/LabelInfo.xml><?xml version="1.0" encoding="utf-8"?>
<clbl:labelList xmlns:clbl="http://schemas.microsoft.com/office/2020/mipLabelMetadata">
  <clbl:label id="{eaab77ea-b4a5-49e3-a1e8-d6dd23a1f286}" enabled="0" method="" siteId="{eaab77ea-b4a5-49e3-a1e8-d6dd23a1f286}" removed="1"/>
</clbl:labelList>
</file>

<file path=docProps/app.xml><?xml version="1.0" encoding="utf-8"?>
<Properties xmlns="http://schemas.openxmlformats.org/officeDocument/2006/extended-properties" xmlns:vt="http://schemas.openxmlformats.org/officeDocument/2006/docPropsVTypes">
  <TotalTime>505</TotalTime>
  <Words>4088</Words>
  <Application>Microsoft Office PowerPoint</Application>
  <PresentationFormat>Widescreen</PresentationFormat>
  <Paragraphs>437</Paragraphs>
  <Slides>53</Slides>
  <Notes>53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53</vt:i4>
      </vt:variant>
    </vt:vector>
  </HeadingPairs>
  <TitlesOfParts>
    <vt:vector size="64" baseType="lpstr">
      <vt:lpstr>Arial</vt:lpstr>
      <vt:lpstr>Brandon Text Bold</vt:lpstr>
      <vt:lpstr>Brandon Text Regular</vt:lpstr>
      <vt:lpstr>Calibri</vt:lpstr>
      <vt:lpstr>Calibri Light</vt:lpstr>
      <vt:lpstr>Helvetica Neue</vt:lpstr>
      <vt:lpstr>Wingdings</vt:lpstr>
      <vt:lpstr>Office Theme</vt:lpstr>
      <vt:lpstr>White</vt:lpstr>
      <vt:lpstr>Red</vt:lpstr>
      <vt:lpstr>Grey</vt:lpstr>
      <vt:lpstr>PATHWAY OPPORTUNITY PROGRAMME: Applying for the 2025 programme </vt:lpstr>
      <vt:lpstr>PowerPoint Presentation</vt:lpstr>
      <vt:lpstr>PowerPoint Presentation</vt:lpstr>
      <vt:lpstr>PowerPoint Presentation</vt:lpstr>
      <vt:lpstr>WHAT IS THE PATHWAY OPPORTUNITY PROGRAMME?</vt:lpstr>
      <vt:lpstr>WHAT SUBJECT PATHWAYS ARE ON OFFER?</vt:lpstr>
      <vt:lpstr>PowerPoint Presentation</vt:lpstr>
      <vt:lpstr>WHAT ARE THE BENEFITS?</vt:lpstr>
      <vt:lpstr>PowerPoint Presentation</vt:lpstr>
      <vt:lpstr>PowerPoint Presentation</vt:lpstr>
      <vt:lpstr>THE SUMMER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Whitney McAdam</dc:creator>
  <cp:lastModifiedBy>Ted Jensen</cp:lastModifiedBy>
  <cp:revision>46</cp:revision>
  <dcterms:created xsi:type="dcterms:W3CDTF">2021-09-22T10:37:21Z</dcterms:created>
  <dcterms:modified xsi:type="dcterms:W3CDTF">2024-09-12T15:46:38Z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0x010100BD731092BE22B34796FC1AF00B6E84A9</vt:lpwstr>
  </property>
  <property fmtid="{D5CDD505-2E9C-101B-9397-08002B2CF9AE}" pid="3" name="MediaServiceImageTags">
    <vt:lpwstr/>
  </property>
</Properties>
</file>